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 ContentType="application/vnd.ms-exce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1"/>
  </p:sldMasterIdLst>
  <p:notesMasterIdLst>
    <p:notesMasterId r:id="rId26"/>
  </p:notesMasterIdLst>
  <p:sldIdLst>
    <p:sldId id="256" r:id="rId2"/>
    <p:sldId id="257" r:id="rId3"/>
    <p:sldId id="258" r:id="rId4"/>
    <p:sldId id="287" r:id="rId5"/>
    <p:sldId id="286" r:id="rId6"/>
    <p:sldId id="285" r:id="rId7"/>
    <p:sldId id="265" r:id="rId8"/>
    <p:sldId id="267" r:id="rId9"/>
    <p:sldId id="291" r:id="rId10"/>
    <p:sldId id="266" r:id="rId11"/>
    <p:sldId id="284" r:id="rId12"/>
    <p:sldId id="288" r:id="rId13"/>
    <p:sldId id="289" r:id="rId14"/>
    <p:sldId id="292" r:id="rId15"/>
    <p:sldId id="272" r:id="rId16"/>
    <p:sldId id="273" r:id="rId17"/>
    <p:sldId id="274" r:id="rId18"/>
    <p:sldId id="275" r:id="rId19"/>
    <p:sldId id="293" r:id="rId20"/>
    <p:sldId id="294" r:id="rId21"/>
    <p:sldId id="296" r:id="rId22"/>
    <p:sldId id="297" r:id="rId23"/>
    <p:sldId id="278" r:id="rId24"/>
    <p:sldId id="295" r:id="rId25"/>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pitchFamily="34" charset="0"/>
        <a:ea typeface="Osaka"/>
        <a:cs typeface="Osaka"/>
      </a:defRPr>
    </a:lvl1pPr>
    <a:lvl2pPr marL="457200" algn="l" rtl="0" fontAlgn="base">
      <a:spcBef>
        <a:spcPct val="0"/>
      </a:spcBef>
      <a:spcAft>
        <a:spcPct val="0"/>
      </a:spcAft>
      <a:defRPr kumimoji="1" kern="1200">
        <a:solidFill>
          <a:schemeClr val="tx1"/>
        </a:solidFill>
        <a:latin typeface="Arial" pitchFamily="34" charset="0"/>
        <a:ea typeface="Osaka"/>
        <a:cs typeface="Osaka"/>
      </a:defRPr>
    </a:lvl2pPr>
    <a:lvl3pPr marL="914400" algn="l" rtl="0" fontAlgn="base">
      <a:spcBef>
        <a:spcPct val="0"/>
      </a:spcBef>
      <a:spcAft>
        <a:spcPct val="0"/>
      </a:spcAft>
      <a:defRPr kumimoji="1" kern="1200">
        <a:solidFill>
          <a:schemeClr val="tx1"/>
        </a:solidFill>
        <a:latin typeface="Arial" pitchFamily="34" charset="0"/>
        <a:ea typeface="Osaka"/>
        <a:cs typeface="Osaka"/>
      </a:defRPr>
    </a:lvl3pPr>
    <a:lvl4pPr marL="1371600" algn="l" rtl="0" fontAlgn="base">
      <a:spcBef>
        <a:spcPct val="0"/>
      </a:spcBef>
      <a:spcAft>
        <a:spcPct val="0"/>
      </a:spcAft>
      <a:defRPr kumimoji="1" kern="1200">
        <a:solidFill>
          <a:schemeClr val="tx1"/>
        </a:solidFill>
        <a:latin typeface="Arial" pitchFamily="34" charset="0"/>
        <a:ea typeface="Osaka"/>
        <a:cs typeface="Osaka"/>
      </a:defRPr>
    </a:lvl4pPr>
    <a:lvl5pPr marL="1828800" algn="l" rtl="0" fontAlgn="base">
      <a:spcBef>
        <a:spcPct val="0"/>
      </a:spcBef>
      <a:spcAft>
        <a:spcPct val="0"/>
      </a:spcAft>
      <a:defRPr kumimoji="1" kern="1200">
        <a:solidFill>
          <a:schemeClr val="tx1"/>
        </a:solidFill>
        <a:latin typeface="Arial" pitchFamily="34" charset="0"/>
        <a:ea typeface="Osaka"/>
        <a:cs typeface="Osaka"/>
      </a:defRPr>
    </a:lvl5pPr>
    <a:lvl6pPr marL="2286000" algn="l" defTabSz="914400" rtl="0" eaLnBrk="1" latinLnBrk="0" hangingPunct="1">
      <a:defRPr kumimoji="1" kern="1200">
        <a:solidFill>
          <a:schemeClr val="tx1"/>
        </a:solidFill>
        <a:latin typeface="Arial" pitchFamily="34" charset="0"/>
        <a:ea typeface="Osaka"/>
        <a:cs typeface="Osaka"/>
      </a:defRPr>
    </a:lvl6pPr>
    <a:lvl7pPr marL="2743200" algn="l" defTabSz="914400" rtl="0" eaLnBrk="1" latinLnBrk="0" hangingPunct="1">
      <a:defRPr kumimoji="1" kern="1200">
        <a:solidFill>
          <a:schemeClr val="tx1"/>
        </a:solidFill>
        <a:latin typeface="Arial" pitchFamily="34" charset="0"/>
        <a:ea typeface="Osaka"/>
        <a:cs typeface="Osaka"/>
      </a:defRPr>
    </a:lvl7pPr>
    <a:lvl8pPr marL="3200400" algn="l" defTabSz="914400" rtl="0" eaLnBrk="1" latinLnBrk="0" hangingPunct="1">
      <a:defRPr kumimoji="1" kern="1200">
        <a:solidFill>
          <a:schemeClr val="tx1"/>
        </a:solidFill>
        <a:latin typeface="Arial" pitchFamily="34" charset="0"/>
        <a:ea typeface="Osaka"/>
        <a:cs typeface="Osaka"/>
      </a:defRPr>
    </a:lvl8pPr>
    <a:lvl9pPr marL="3657600" algn="l" defTabSz="914400" rtl="0" eaLnBrk="1" latinLnBrk="0" hangingPunct="1">
      <a:defRPr kumimoji="1" kern="1200">
        <a:solidFill>
          <a:schemeClr val="tx1"/>
        </a:solidFill>
        <a:latin typeface="Arial" pitchFamily="34" charset="0"/>
        <a:ea typeface="Osaka"/>
        <a:cs typeface="Osak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99"/>
    <a:srgbClr val="E7F3F4"/>
    <a:srgbClr val="F3F9FA"/>
    <a:srgbClr val="FFCCCC"/>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262" autoAdjust="0"/>
    <p:restoredTop sz="94718" autoAdjust="0"/>
  </p:normalViewPr>
  <p:slideViewPr>
    <p:cSldViewPr>
      <p:cViewPr varScale="1">
        <p:scale>
          <a:sx n="108" d="100"/>
          <a:sy n="108" d="100"/>
        </p:scale>
        <p:origin x="1296" y="108"/>
      </p:cViewPr>
      <p:guideLst>
        <p:guide orient="horz" pos="2160"/>
        <p:guide pos="2880"/>
      </p:guideLst>
    </p:cSldViewPr>
  </p:slideViewPr>
  <p:outlineViewPr>
    <p:cViewPr>
      <p:scale>
        <a:sx n="33" d="100"/>
        <a:sy n="33" d="100"/>
      </p:scale>
      <p:origin x="0" y="-20328"/>
    </p:cViewPr>
  </p:outlineViewPr>
  <p:notesTextViewPr>
    <p:cViewPr>
      <p:scale>
        <a:sx n="100" d="100"/>
        <a:sy n="100" d="100"/>
      </p:scale>
      <p:origin x="0" y="0"/>
    </p:cViewPr>
  </p:notesTextViewPr>
  <p:notesViewPr>
    <p:cSldViewPr>
      <p:cViewPr varScale="1">
        <p:scale>
          <a:sx n="47" d="100"/>
          <a:sy n="47" d="100"/>
        </p:scale>
        <p:origin x="280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2919413" cy="493713"/>
          </a:xfrm>
          <a:prstGeom prst="rect">
            <a:avLst/>
          </a:prstGeom>
        </p:spPr>
        <p:txBody>
          <a:bodyPr vert="horz" lIns="91441" tIns="45722" rIns="91441" bIns="45722" rtlCol="0"/>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3" name="日付プレースホルダー 2"/>
          <p:cNvSpPr>
            <a:spLocks noGrp="1"/>
          </p:cNvSpPr>
          <p:nvPr>
            <p:ph type="dt" idx="1"/>
          </p:nvPr>
        </p:nvSpPr>
        <p:spPr>
          <a:xfrm>
            <a:off x="3814763" y="1"/>
            <a:ext cx="2919412" cy="493713"/>
          </a:xfrm>
          <a:prstGeom prst="rect">
            <a:avLst/>
          </a:prstGeom>
        </p:spPr>
        <p:txBody>
          <a:bodyPr vert="horz" lIns="91441" tIns="45722" rIns="91441" bIns="45722" rtlCol="0"/>
          <a:lstStyle>
            <a:lvl1pPr algn="r" fontAlgn="auto">
              <a:spcBef>
                <a:spcPts val="0"/>
              </a:spcBef>
              <a:spcAft>
                <a:spcPts val="0"/>
              </a:spcAft>
              <a:defRPr sz="1200">
                <a:latin typeface="+mn-lt"/>
                <a:ea typeface="+mn-ea"/>
                <a:cs typeface="+mn-cs"/>
              </a:defRPr>
            </a:lvl1pPr>
          </a:lstStyle>
          <a:p>
            <a:pPr>
              <a:defRPr/>
            </a:pPr>
            <a:fld id="{14914154-900A-481E-A174-2A3264CE7C98}" type="datetimeFigureOut">
              <a:rPr lang="ja-JP" altLang="en-US"/>
              <a:pPr>
                <a:defRPr/>
              </a:pPr>
              <a:t>2025/1/9</a:t>
            </a:fld>
            <a:endParaRPr lang="ja-JP" altLang="en-US"/>
          </a:p>
        </p:txBody>
      </p:sp>
      <p:sp>
        <p:nvSpPr>
          <p:cNvPr id="4" name="スライド イメージ プレースホルダー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441" tIns="45722" rIns="91441" bIns="45722" rtlCol="0" anchor="ctr"/>
          <a:lstStyle/>
          <a:p>
            <a:pPr lvl="0"/>
            <a:endParaRPr lang="ja-JP" altLang="en-US" noProof="0"/>
          </a:p>
        </p:txBody>
      </p:sp>
      <p:sp>
        <p:nvSpPr>
          <p:cNvPr id="5" name="ノート プレースホルダー 4"/>
          <p:cNvSpPr>
            <a:spLocks noGrp="1"/>
          </p:cNvSpPr>
          <p:nvPr>
            <p:ph type="body" sz="quarter" idx="3"/>
          </p:nvPr>
        </p:nvSpPr>
        <p:spPr>
          <a:xfrm>
            <a:off x="673101" y="4686300"/>
            <a:ext cx="5389563" cy="4440238"/>
          </a:xfrm>
          <a:prstGeom prst="rect">
            <a:avLst/>
          </a:prstGeom>
        </p:spPr>
        <p:txBody>
          <a:bodyPr vert="horz" lIns="91441" tIns="45722" rIns="91441" bIns="45722"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2" y="9371014"/>
            <a:ext cx="2919413" cy="493712"/>
          </a:xfrm>
          <a:prstGeom prst="rect">
            <a:avLst/>
          </a:prstGeom>
        </p:spPr>
        <p:txBody>
          <a:bodyPr vert="horz" lIns="91441" tIns="45722" rIns="91441" bIns="45722" rtlCol="0" anchor="b"/>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ー 6"/>
          <p:cNvSpPr>
            <a:spLocks noGrp="1"/>
          </p:cNvSpPr>
          <p:nvPr>
            <p:ph type="sldNum" sz="quarter" idx="5"/>
          </p:nvPr>
        </p:nvSpPr>
        <p:spPr>
          <a:xfrm>
            <a:off x="3814763" y="9371014"/>
            <a:ext cx="2919412" cy="493712"/>
          </a:xfrm>
          <a:prstGeom prst="rect">
            <a:avLst/>
          </a:prstGeom>
        </p:spPr>
        <p:txBody>
          <a:bodyPr vert="horz" lIns="91441" tIns="45722" rIns="91441" bIns="45722" rtlCol="0" anchor="b"/>
          <a:lstStyle>
            <a:lvl1pPr algn="r" fontAlgn="auto">
              <a:spcBef>
                <a:spcPts val="0"/>
              </a:spcBef>
              <a:spcAft>
                <a:spcPts val="0"/>
              </a:spcAft>
              <a:defRPr sz="1200">
                <a:latin typeface="+mn-lt"/>
                <a:ea typeface="+mn-ea"/>
                <a:cs typeface="+mn-cs"/>
              </a:defRPr>
            </a:lvl1pPr>
          </a:lstStyle>
          <a:p>
            <a:pPr>
              <a:defRPr/>
            </a:pPr>
            <a:fld id="{9B3799D3-F197-4415-98AA-0F9A17DAB07C}" type="slidenum">
              <a:rPr lang="ja-JP" altLang="en-US"/>
              <a:pPr>
                <a:defRPr/>
              </a:pPr>
              <a:t>‹#›</a:t>
            </a:fld>
            <a:endParaRPr lang="ja-JP" altLang="en-US"/>
          </a:p>
        </p:txBody>
      </p:sp>
    </p:spTree>
    <p:extLst>
      <p:ext uri="{BB962C8B-B14F-4D97-AF65-F5344CB8AC3E}">
        <p14:creationId xmlns:p14="http://schemas.microsoft.com/office/powerpoint/2010/main" val="472527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B3799D3-F197-4415-98AA-0F9A17DAB07C}" type="slidenum">
              <a:rPr lang="ja-JP" altLang="en-US" smtClean="0"/>
              <a:pPr>
                <a:defRPr/>
              </a:pPr>
              <a:t>0</a:t>
            </a:fld>
            <a:endParaRPr lang="ja-JP" altLang="en-US"/>
          </a:p>
        </p:txBody>
      </p:sp>
    </p:spTree>
    <p:extLst>
      <p:ext uri="{BB962C8B-B14F-4D97-AF65-F5344CB8AC3E}">
        <p14:creationId xmlns:p14="http://schemas.microsoft.com/office/powerpoint/2010/main" val="3957180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9B3799D3-F197-4415-98AA-0F9A17DAB07C}" type="slidenum">
              <a:rPr lang="ja-JP" altLang="en-US" smtClean="0"/>
              <a:pPr>
                <a:defRPr/>
              </a:pPr>
              <a:t>18</a:t>
            </a:fld>
            <a:endParaRPr lang="ja-JP" altLang="en-US"/>
          </a:p>
        </p:txBody>
      </p:sp>
    </p:spTree>
    <p:extLst>
      <p:ext uri="{BB962C8B-B14F-4D97-AF65-F5344CB8AC3E}">
        <p14:creationId xmlns:p14="http://schemas.microsoft.com/office/powerpoint/2010/main" val="1634191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F7D7A219-F9CE-4EF0-B234-D3A0C30D994B}"/>
              </a:ext>
            </a:extLst>
          </p:cNvPr>
          <p:cNvSpPr/>
          <p:nvPr userDrawn="1"/>
        </p:nvSpPr>
        <p:spPr>
          <a:xfrm>
            <a:off x="0" y="0"/>
            <a:ext cx="91440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9" name="Rectangle 3">
            <a:extLst>
              <a:ext uri="{FF2B5EF4-FFF2-40B4-BE49-F238E27FC236}">
                <a16:creationId xmlns:a16="http://schemas.microsoft.com/office/drawing/2014/main" id="{1F9D66BA-09FB-479D-9BEC-EEA4495F9C26}"/>
              </a:ext>
            </a:extLst>
          </p:cNvPr>
          <p:cNvSpPr>
            <a:spLocks noGrp="1" noChangeArrowheads="1"/>
          </p:cNvSpPr>
          <p:nvPr>
            <p:ph type="ctrTitle"/>
          </p:nvPr>
        </p:nvSpPr>
        <p:spPr bwMode="white">
          <a:xfrm>
            <a:off x="533400" y="2373288"/>
            <a:ext cx="7772400" cy="1143000"/>
          </a:xfrm>
          <a:prstGeom prst="rect">
            <a:avLst/>
          </a:prstGeom>
        </p:spPr>
        <p:txBody>
          <a:bodyPr/>
          <a:lstStyle>
            <a:lvl1pPr algn="ctr">
              <a:defRPr sz="4800" b="1">
                <a:latin typeface="游ゴシック" panose="020B0400000000000000" pitchFamily="50" charset="-128"/>
                <a:ea typeface="游ゴシック" panose="020B0400000000000000" pitchFamily="50" charset="-128"/>
              </a:defRPr>
            </a:lvl1pPr>
          </a:lstStyle>
          <a:p>
            <a:r>
              <a:rPr lang="ja-JP" altLang="en-US" dirty="0"/>
              <a:t>マスター タイトルの書式設定</a:t>
            </a:r>
          </a:p>
        </p:txBody>
      </p:sp>
      <p:sp>
        <p:nvSpPr>
          <p:cNvPr id="11" name="サブタイトル 2">
            <a:extLst>
              <a:ext uri="{FF2B5EF4-FFF2-40B4-BE49-F238E27FC236}">
                <a16:creationId xmlns:a16="http://schemas.microsoft.com/office/drawing/2014/main" id="{7B3114D4-5F86-482A-AC12-7C5FF695A30B}"/>
              </a:ext>
            </a:extLst>
          </p:cNvPr>
          <p:cNvSpPr>
            <a:spLocks noGrp="1"/>
          </p:cNvSpPr>
          <p:nvPr>
            <p:ph type="subTitle" idx="4294967295"/>
          </p:nvPr>
        </p:nvSpPr>
        <p:spPr>
          <a:xfrm>
            <a:off x="539552" y="1772816"/>
            <a:ext cx="7766248" cy="600472"/>
          </a:xfrm>
          <a:prstGeom prst="rect">
            <a:avLst/>
          </a:prstGeom>
        </p:spPr>
        <p:txBody>
          <a:bodyPr/>
          <a:lstStyle>
            <a:lvl1pPr marL="0" indent="0">
              <a:buNone/>
              <a:defRPr sz="2000">
                <a:solidFill>
                  <a:schemeClr val="accent6">
                    <a:lumMod val="60000"/>
                    <a:lumOff val="40000"/>
                  </a:schemeClr>
                </a:solidFill>
                <a:latin typeface="游ゴシック Medium" panose="020B0500000000000000" pitchFamily="50" charset="-128"/>
                <a:ea typeface="游ゴシック Medium" panose="020B0500000000000000" pitchFamily="50" charset="-128"/>
              </a:defRPr>
            </a:lvl1pPr>
          </a:lstStyle>
          <a:p>
            <a:r>
              <a:rPr lang="ja-JP" altLang="en-US" dirty="0"/>
              <a:t>マスター サブタイトルの書式設定</a:t>
            </a:r>
          </a:p>
        </p:txBody>
      </p:sp>
      <p:sp>
        <p:nvSpPr>
          <p:cNvPr id="10" name="Rectangle 5">
            <a:extLst>
              <a:ext uri="{FF2B5EF4-FFF2-40B4-BE49-F238E27FC236}">
                <a16:creationId xmlns:a16="http://schemas.microsoft.com/office/drawing/2014/main" id="{99FC20BF-A98A-4285-9298-F263000694D4}"/>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bg1"/>
                </a:solidFill>
                <a:latin typeface="Century Gothic" panose="020B0502020202020204" pitchFamily="34" charset="0"/>
                <a:ea typeface="+mn-ea"/>
                <a:cs typeface="+mn-cs"/>
              </a:defRPr>
            </a:lvl1pPr>
          </a:lstStyle>
          <a:p>
            <a:pPr>
              <a:defRPr/>
            </a:pPr>
            <a:r>
              <a:rPr lang="en-US" altLang="ja-JP"/>
              <a:t>Copyright 2025 ENTOENTO Co. Ltd. All Rights Reserved.</a:t>
            </a:r>
            <a:endParaRPr lang="ja-JP" altLang="en-US" dirty="0"/>
          </a:p>
        </p:txBody>
      </p:sp>
    </p:spTree>
    <p:extLst>
      <p:ext uri="{BB962C8B-B14F-4D97-AF65-F5344CB8AC3E}">
        <p14:creationId xmlns:p14="http://schemas.microsoft.com/office/powerpoint/2010/main" val="2561821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1268413"/>
            <a:ext cx="7772400" cy="48974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8FF84BA6-A53D-4AF0-84FA-D10A90F101E6}" type="slidenum">
              <a:rPr lang="ja-JP" altLang="en-US"/>
              <a:pPr>
                <a:defRPr/>
              </a:pPr>
              <a:t>‹#›</a:t>
            </a:fld>
            <a:endParaRPr lang="ja-JP" altLang="en-US"/>
          </a:p>
        </p:txBody>
      </p:sp>
    </p:spTree>
    <p:extLst>
      <p:ext uri="{BB962C8B-B14F-4D97-AF65-F5344CB8AC3E}">
        <p14:creationId xmlns:p14="http://schemas.microsoft.com/office/powerpoint/2010/main" val="3461004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57200"/>
            <a:ext cx="1943100" cy="5486400"/>
          </a:xfrm>
          <a:prstGeom prst="rect">
            <a:avLst/>
          </a:prstGeo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5800" y="457200"/>
            <a:ext cx="5676900" cy="54864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00104BCC-472B-4822-9207-8C88E349A637}" type="slidenum">
              <a:rPr lang="ja-JP" altLang="en-US"/>
              <a:pPr>
                <a:defRPr/>
              </a:pPr>
              <a:t>‹#›</a:t>
            </a:fld>
            <a:endParaRPr lang="ja-JP" altLang="en-US"/>
          </a:p>
        </p:txBody>
      </p:sp>
    </p:spTree>
    <p:extLst>
      <p:ext uri="{BB962C8B-B14F-4D97-AF65-F5344CB8AC3E}">
        <p14:creationId xmlns:p14="http://schemas.microsoft.com/office/powerpoint/2010/main" val="1289568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134672" cy="864096"/>
          </a:xfrm>
          <a:prstGeom prst="rect">
            <a:avLst/>
          </a:prstGeom>
        </p:spPr>
        <p:txBody>
          <a:bodyPr/>
          <a:lstStyle/>
          <a:p>
            <a:r>
              <a:rPr lang="ja-JP" altLang="en-US" dirty="0"/>
              <a:t>マスター タイトルの書式設定</a:t>
            </a:r>
          </a:p>
        </p:txBody>
      </p:sp>
      <p:sp>
        <p:nvSpPr>
          <p:cNvPr id="3" name="コンテンツ プレースホルダ 2"/>
          <p:cNvSpPr>
            <a:spLocks noGrp="1"/>
          </p:cNvSpPr>
          <p:nvPr>
            <p:ph idx="1"/>
          </p:nvPr>
        </p:nvSpPr>
        <p:spPr>
          <a:xfrm>
            <a:off x="685800" y="1268760"/>
            <a:ext cx="7772400" cy="4896544"/>
          </a:xfrm>
          <a:prstGeom prst="rect">
            <a:avLst/>
          </a:prstGeom>
        </p:spPr>
        <p:txBody>
          <a:bodyPr/>
          <a:lstStyle>
            <a:lvl1pPr>
              <a:buClr>
                <a:schemeClr val="accent1">
                  <a:lumMod val="50000"/>
                </a:schemeClr>
              </a:buClr>
              <a:defRPr>
                <a:latin typeface="游ゴシック Medium" panose="020B0500000000000000" pitchFamily="50" charset="-128"/>
                <a:ea typeface="游ゴシック Medium" panose="020B0500000000000000" pitchFamily="50" charset="-128"/>
              </a:defRPr>
            </a:lvl1pPr>
            <a:lvl2pPr>
              <a:buClr>
                <a:schemeClr val="accent1">
                  <a:lumMod val="50000"/>
                </a:schemeClr>
              </a:buClr>
              <a:defRPr/>
            </a:lvl2pPr>
            <a:lvl3pPr marL="1371600" indent="-457200">
              <a:buClr>
                <a:schemeClr val="accent1">
                  <a:lumMod val="50000"/>
                </a:schemeClr>
              </a:buClr>
              <a:buFont typeface="+mj-ea"/>
              <a:buAutoNum type="circleNumDbPlain"/>
              <a:defRPr/>
            </a:lvl3pPr>
            <a:lvl4pPr>
              <a:buClr>
                <a:schemeClr val="accent1">
                  <a:lumMod val="50000"/>
                </a:schemeClr>
              </a:buClr>
              <a:defRPr/>
            </a:lvl4pPr>
            <a:lvl5pPr>
              <a:buClr>
                <a:schemeClr val="accent1">
                  <a:lumMod val="50000"/>
                </a:schemeClr>
              </a:buClr>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04801"/>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276226"/>
          </a:xfrm>
          <a:prstGeom prst="rect">
            <a:avLst/>
          </a:prstGeom>
          <a:ln/>
        </p:spPr>
        <p:txBody>
          <a:bodyPr/>
          <a:lstStyle>
            <a:lvl1pPr>
              <a:defRPr/>
            </a:lvl1pPr>
          </a:lstStyle>
          <a:p>
            <a:pPr>
              <a:defRPr/>
            </a:pPr>
            <a:fld id="{9220612B-C628-4C50-B197-07DF79448337}" type="slidenum">
              <a:rPr lang="ja-JP" altLang="en-US"/>
              <a:pPr>
                <a:defRPr/>
              </a:pPr>
              <a:t>‹#›</a:t>
            </a:fld>
            <a:endParaRPr lang="ja-JP" altLang="en-US"/>
          </a:p>
        </p:txBody>
      </p:sp>
    </p:spTree>
    <p:extLst>
      <p:ext uri="{BB962C8B-B14F-4D97-AF65-F5344CB8AC3E}">
        <p14:creationId xmlns:p14="http://schemas.microsoft.com/office/powerpoint/2010/main" val="2119640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5" name="Rectangle 5"/>
          <p:cNvSpPr>
            <a:spLocks noGrp="1" noChangeArrowheads="1"/>
          </p:cNvSpPr>
          <p:nvPr>
            <p:ph type="ftr" sz="quarter" idx="11"/>
          </p:nvPr>
        </p:nvSpPr>
        <p:spPr>
          <a:xfrm>
            <a:off x="1258888" y="6524625"/>
            <a:ext cx="6848475" cy="333375"/>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6"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FD562048-CC97-46C1-839F-6C6C000DF327}" type="slidenum">
              <a:rPr lang="ja-JP" altLang="en-US"/>
              <a:pPr>
                <a:defRPr/>
              </a:pPr>
              <a:t>‹#›</a:t>
            </a:fld>
            <a:endParaRPr lang="ja-JP" altLang="en-US"/>
          </a:p>
        </p:txBody>
      </p:sp>
    </p:spTree>
    <p:extLst>
      <p:ext uri="{BB962C8B-B14F-4D97-AF65-F5344CB8AC3E}">
        <p14:creationId xmlns:p14="http://schemas.microsoft.com/office/powerpoint/2010/main" val="1063983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58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828800"/>
            <a:ext cx="3810000" cy="4114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8857D53F-86F3-41AB-8056-52BC96E3C67D}" type="slidenum">
              <a:rPr lang="ja-JP" altLang="en-US"/>
              <a:pPr>
                <a:defRPr/>
              </a:pPr>
              <a:t>‹#›</a:t>
            </a:fld>
            <a:endParaRPr lang="ja-JP" altLang="en-US"/>
          </a:p>
        </p:txBody>
      </p:sp>
    </p:spTree>
    <p:extLst>
      <p:ext uri="{BB962C8B-B14F-4D97-AF65-F5344CB8AC3E}">
        <p14:creationId xmlns:p14="http://schemas.microsoft.com/office/powerpoint/2010/main" val="1760641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8"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9"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51D679D5-59A1-403D-8337-FDF63F823B3F}" type="slidenum">
              <a:rPr lang="ja-JP" altLang="en-US"/>
              <a:pPr>
                <a:defRPr/>
              </a:pPr>
              <a:t>‹#›</a:t>
            </a:fld>
            <a:endParaRPr lang="ja-JP" altLang="en-US"/>
          </a:p>
        </p:txBody>
      </p:sp>
    </p:spTree>
    <p:extLst>
      <p:ext uri="{BB962C8B-B14F-4D97-AF65-F5344CB8AC3E}">
        <p14:creationId xmlns:p14="http://schemas.microsoft.com/office/powerpoint/2010/main" val="1175734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260350"/>
            <a:ext cx="8134350" cy="865188"/>
          </a:xfrm>
          <a:prstGeom prst="rect">
            <a:avLst/>
          </a:prstGeom>
        </p:spPr>
        <p:txBody>
          <a:bodyPr/>
          <a:lstStyle/>
          <a:p>
            <a:r>
              <a:rPr lang="ja-JP" altLang="en-US"/>
              <a:t>マスター タイトルの書式設定</a:t>
            </a:r>
          </a:p>
        </p:txBody>
      </p:sp>
      <p:sp>
        <p:nvSpPr>
          <p:cNvPr id="3"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4" name="Rectangle 5"/>
          <p:cNvSpPr>
            <a:spLocks noGrp="1" noChangeArrowheads="1"/>
          </p:cNvSpPr>
          <p:nvPr>
            <p:ph type="ftr" sz="quarter" idx="11"/>
          </p:nvPr>
        </p:nvSpPr>
        <p:spPr>
          <a:xfrm>
            <a:off x="1258888" y="6524626"/>
            <a:ext cx="6848475" cy="3048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5" name="Rectangle 6"/>
          <p:cNvSpPr>
            <a:spLocks noGrp="1" noChangeArrowheads="1"/>
          </p:cNvSpPr>
          <p:nvPr>
            <p:ph type="sldNum" sz="quarter" idx="12"/>
          </p:nvPr>
        </p:nvSpPr>
        <p:spPr>
          <a:xfrm>
            <a:off x="7239000" y="6553200"/>
            <a:ext cx="1905000" cy="304800"/>
          </a:xfrm>
          <a:prstGeom prst="rect">
            <a:avLst/>
          </a:prstGeom>
          <a:ln/>
        </p:spPr>
        <p:txBody>
          <a:bodyPr/>
          <a:lstStyle>
            <a:lvl1pPr>
              <a:defRPr/>
            </a:lvl1pPr>
          </a:lstStyle>
          <a:p>
            <a:pPr>
              <a:defRPr/>
            </a:pPr>
            <a:fld id="{7ACC9D1A-1D7C-4D66-919C-AF3D5AFAE940}" type="slidenum">
              <a:rPr lang="ja-JP" altLang="en-US"/>
              <a:pPr>
                <a:defRPr/>
              </a:pPr>
              <a:t>‹#›</a:t>
            </a:fld>
            <a:endParaRPr lang="ja-JP" altLang="en-US"/>
          </a:p>
        </p:txBody>
      </p:sp>
    </p:spTree>
    <p:extLst>
      <p:ext uri="{BB962C8B-B14F-4D97-AF65-F5344CB8AC3E}">
        <p14:creationId xmlns:p14="http://schemas.microsoft.com/office/powerpoint/2010/main" val="301032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3"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4"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DE27250C-6E08-4A49-8017-BA4C6890FEEF}" type="slidenum">
              <a:rPr lang="ja-JP" altLang="en-US"/>
              <a:pPr>
                <a:defRPr/>
              </a:pPr>
              <a:t>‹#›</a:t>
            </a:fld>
            <a:endParaRPr lang="ja-JP" altLang="en-US"/>
          </a:p>
        </p:txBody>
      </p:sp>
    </p:spTree>
    <p:extLst>
      <p:ext uri="{BB962C8B-B14F-4D97-AF65-F5344CB8AC3E}">
        <p14:creationId xmlns:p14="http://schemas.microsoft.com/office/powerpoint/2010/main" val="3887359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BAC05E80-0833-41BA-90D4-CBEFF1F97EF0}" type="slidenum">
              <a:rPr lang="ja-JP" altLang="en-US"/>
              <a:pPr>
                <a:defRPr/>
              </a:pPr>
              <a:t>‹#›</a:t>
            </a:fld>
            <a:endParaRPr lang="ja-JP" altLang="en-US"/>
          </a:p>
        </p:txBody>
      </p:sp>
    </p:spTree>
    <p:extLst>
      <p:ext uri="{BB962C8B-B14F-4D97-AF65-F5344CB8AC3E}">
        <p14:creationId xmlns:p14="http://schemas.microsoft.com/office/powerpoint/2010/main" val="3711437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xfrm>
            <a:off x="0" y="6553200"/>
            <a:ext cx="1905000" cy="457200"/>
          </a:xfrm>
          <a:prstGeom prst="rect">
            <a:avLst/>
          </a:prstGeom>
          <a:ln/>
        </p:spPr>
        <p:txBody>
          <a:bodyPr/>
          <a:lstStyle>
            <a:lvl1pPr>
              <a:defRPr/>
            </a:lvl1pPr>
          </a:lstStyle>
          <a:p>
            <a:pPr>
              <a:defRPr/>
            </a:pPr>
            <a:endParaRPr lang="ja-JP" altLang="en-US"/>
          </a:p>
        </p:txBody>
      </p:sp>
      <p:sp>
        <p:nvSpPr>
          <p:cNvPr id="6" name="Rectangle 5"/>
          <p:cNvSpPr>
            <a:spLocks noGrp="1" noChangeArrowheads="1"/>
          </p:cNvSpPr>
          <p:nvPr>
            <p:ph type="ftr" sz="quarter" idx="11"/>
          </p:nvPr>
        </p:nvSpPr>
        <p:spPr>
          <a:xfrm>
            <a:off x="1258888" y="6524625"/>
            <a:ext cx="6848475" cy="457200"/>
          </a:xfrm>
          <a:prstGeom prst="rect">
            <a:avLst/>
          </a:prstGeom>
          <a:ln/>
        </p:spPr>
        <p:txBody>
          <a:bodyPr/>
          <a:lstStyle>
            <a:lvl1pPr>
              <a:defRPr/>
            </a:lvl1pPr>
          </a:lstStyle>
          <a:p>
            <a:pPr>
              <a:defRPr/>
            </a:pPr>
            <a:r>
              <a:rPr lang="en-US" altLang="ja-JP"/>
              <a:t>Copyright 2025 ENTOENTO Co. Ltd. All Rights Reserved.</a:t>
            </a:r>
            <a:endParaRPr lang="ja-JP" altLang="en-US" dirty="0"/>
          </a:p>
        </p:txBody>
      </p:sp>
      <p:sp>
        <p:nvSpPr>
          <p:cNvPr id="7" name="Rectangle 6"/>
          <p:cNvSpPr>
            <a:spLocks noGrp="1" noChangeArrowheads="1"/>
          </p:cNvSpPr>
          <p:nvPr>
            <p:ph type="sldNum" sz="quarter" idx="12"/>
          </p:nvPr>
        </p:nvSpPr>
        <p:spPr>
          <a:xfrm>
            <a:off x="7239000" y="6553200"/>
            <a:ext cx="1905000" cy="457200"/>
          </a:xfrm>
          <a:prstGeom prst="rect">
            <a:avLst/>
          </a:prstGeom>
          <a:ln/>
        </p:spPr>
        <p:txBody>
          <a:bodyPr/>
          <a:lstStyle>
            <a:lvl1pPr>
              <a:defRPr/>
            </a:lvl1pPr>
          </a:lstStyle>
          <a:p>
            <a:pPr>
              <a:defRPr/>
            </a:pPr>
            <a:fld id="{42F4E304-A34C-4557-B736-FAADDECB56D0}" type="slidenum">
              <a:rPr lang="ja-JP" altLang="en-US"/>
              <a:pPr>
                <a:defRPr/>
              </a:pPr>
              <a:t>‹#›</a:t>
            </a:fld>
            <a:endParaRPr lang="ja-JP" altLang="en-US"/>
          </a:p>
        </p:txBody>
      </p:sp>
    </p:spTree>
    <p:extLst>
      <p:ext uri="{BB962C8B-B14F-4D97-AF65-F5344CB8AC3E}">
        <p14:creationId xmlns:p14="http://schemas.microsoft.com/office/powerpoint/2010/main" val="747741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08516D7F-131F-43D2-AF99-26764C52F725}"/>
              </a:ext>
            </a:extLst>
          </p:cNvPr>
          <p:cNvSpPr/>
          <p:nvPr userDrawn="1"/>
        </p:nvSpPr>
        <p:spPr>
          <a:xfrm>
            <a:off x="0" y="-1"/>
            <a:ext cx="9144000" cy="11541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3">
            <a:extLst>
              <a:ext uri="{FF2B5EF4-FFF2-40B4-BE49-F238E27FC236}">
                <a16:creationId xmlns:a16="http://schemas.microsoft.com/office/drawing/2014/main" id="{BE49BCFC-C43E-4DAF-9A4D-3F03A2A962DD}"/>
              </a:ext>
            </a:extLst>
          </p:cNvPr>
          <p:cNvSpPr>
            <a:spLocks noGrp="1" noChangeArrowheads="1"/>
          </p:cNvSpPr>
          <p:nvPr>
            <p:ph type="body" idx="1"/>
          </p:nvPr>
        </p:nvSpPr>
        <p:spPr bwMode="auto">
          <a:xfrm>
            <a:off x="685800" y="1268413"/>
            <a:ext cx="777240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lvl="0" indent="-342900" algn="l" rtl="0" eaLnBrk="0" fontAlgn="base" hangingPunct="0">
              <a:spcBef>
                <a:spcPct val="20000"/>
              </a:spcBef>
              <a:spcAft>
                <a:spcPct val="0"/>
              </a:spcAft>
              <a:buClr>
                <a:schemeClr val="accent6">
                  <a:lumMod val="60000"/>
                  <a:lumOff val="40000"/>
                </a:schemeClr>
              </a:buClr>
              <a:buSzPct val="100000"/>
              <a:buFont typeface="Wingdings" panose="05000000000000000000" pitchFamily="2" charset="2"/>
              <a:buChar char="l"/>
            </a:pPr>
            <a:r>
              <a:rPr lang="ja-JP" altLang="en-US" dirty="0"/>
              <a:t>マスタ テキストの書式設定</a:t>
            </a:r>
          </a:p>
          <a:p>
            <a:pPr marL="360000" lvl="1" indent="0" algn="l" rtl="0" eaLnBrk="0" fontAlgn="base" hangingPunct="0">
              <a:spcBef>
                <a:spcPts val="600"/>
              </a:spcBef>
              <a:spcAft>
                <a:spcPct val="0"/>
              </a:spcAft>
              <a:buClr>
                <a:schemeClr val="bg1">
                  <a:lumMod val="75000"/>
                </a:schemeClr>
              </a:buClr>
              <a:buSzPct val="100000"/>
              <a:buFont typeface="Wingdings" panose="05000000000000000000" pitchFamily="2" charset="2"/>
              <a:buNone/>
            </a:pPr>
            <a:r>
              <a:rPr lang="ja-JP" altLang="en-US" dirty="0"/>
              <a:t>第 </a:t>
            </a:r>
            <a:r>
              <a:rPr lang="en-US" altLang="ja-JP" dirty="0"/>
              <a:t>2 </a:t>
            </a:r>
            <a:r>
              <a:rPr lang="ja-JP" altLang="en-US" dirty="0"/>
              <a:t>レベル</a:t>
            </a:r>
          </a:p>
          <a:p>
            <a:pPr marL="1200150" lvl="2" indent="-2857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3 </a:t>
            </a:r>
            <a:r>
              <a:rPr lang="ja-JP" altLang="en-US" dirty="0"/>
              <a:t>レベル</a:t>
            </a:r>
          </a:p>
          <a:p>
            <a:pPr marL="1543050" lvl="3"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4 </a:t>
            </a:r>
            <a:r>
              <a:rPr lang="ja-JP" altLang="en-US" dirty="0"/>
              <a:t>レベル</a:t>
            </a:r>
          </a:p>
          <a:p>
            <a:pPr marL="2000250" lvl="4" indent="-171450" algn="l" rtl="0" eaLnBrk="0" fontAlgn="base" hangingPunct="0">
              <a:spcBef>
                <a:spcPct val="20000"/>
              </a:spcBef>
              <a:spcAft>
                <a:spcPct val="0"/>
              </a:spcAft>
              <a:buClr>
                <a:schemeClr val="bg1">
                  <a:lumMod val="75000"/>
                </a:schemeClr>
              </a:buClr>
              <a:buSzPct val="100000"/>
              <a:buFont typeface="Wingdings" panose="05000000000000000000" pitchFamily="2" charset="2"/>
              <a:buChar char="l"/>
            </a:pPr>
            <a:r>
              <a:rPr lang="ja-JP" altLang="en-US" dirty="0"/>
              <a:t>第 </a:t>
            </a:r>
            <a:r>
              <a:rPr lang="en-US" altLang="ja-JP" dirty="0"/>
              <a:t>5 </a:t>
            </a:r>
            <a:r>
              <a:rPr lang="ja-JP" altLang="en-US" dirty="0"/>
              <a:t>レベル</a:t>
            </a:r>
          </a:p>
        </p:txBody>
      </p:sp>
      <p:sp>
        <p:nvSpPr>
          <p:cNvPr id="12" name="Rectangle 5">
            <a:extLst>
              <a:ext uri="{FF2B5EF4-FFF2-40B4-BE49-F238E27FC236}">
                <a16:creationId xmlns:a16="http://schemas.microsoft.com/office/drawing/2014/main" id="{D15519FE-152D-4B9E-9315-131170210146}"/>
              </a:ext>
            </a:extLst>
          </p:cNvPr>
          <p:cNvSpPr>
            <a:spLocks noGrp="1" noChangeArrowheads="1"/>
          </p:cNvSpPr>
          <p:nvPr>
            <p:ph type="ftr" sz="quarter" idx="3"/>
          </p:nvPr>
        </p:nvSpPr>
        <p:spPr bwMode="auto">
          <a:xfrm>
            <a:off x="1258888" y="6524625"/>
            <a:ext cx="6848475" cy="333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200" b="0">
                <a:solidFill>
                  <a:schemeClr val="accent1">
                    <a:lumMod val="75000"/>
                  </a:schemeClr>
                </a:solidFill>
                <a:latin typeface="Century Gothic" panose="020B0502020202020204" pitchFamily="34" charset="0"/>
                <a:ea typeface="+mn-ea"/>
                <a:cs typeface="+mn-cs"/>
              </a:defRPr>
            </a:lvl1pPr>
          </a:lstStyle>
          <a:p>
            <a:pPr>
              <a:defRPr/>
            </a:pPr>
            <a:r>
              <a:rPr lang="en-US" altLang="ja-JP"/>
              <a:t>Copyright 2025 ENTOENTO Co. Ltd. All Rights Reserved.</a:t>
            </a:r>
            <a:endParaRPr lang="ja-JP" altLang="en-US" dirty="0"/>
          </a:p>
        </p:txBody>
      </p:sp>
      <p:sp>
        <p:nvSpPr>
          <p:cNvPr id="13" name="Rectangle 6">
            <a:extLst>
              <a:ext uri="{FF2B5EF4-FFF2-40B4-BE49-F238E27FC236}">
                <a16:creationId xmlns:a16="http://schemas.microsoft.com/office/drawing/2014/main" id="{E5FDF536-F75B-4C02-82AF-CC10F4FDD3DC}"/>
              </a:ext>
            </a:extLst>
          </p:cNvPr>
          <p:cNvSpPr>
            <a:spLocks noGrp="1" noChangeArrowheads="1"/>
          </p:cNvSpPr>
          <p:nvPr>
            <p:ph type="sldNum" sz="quarter" idx="4"/>
          </p:nvPr>
        </p:nvSpPr>
        <p:spPr bwMode="auto">
          <a:xfrm>
            <a:off x="7239000" y="6597650"/>
            <a:ext cx="19050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100" b="0">
                <a:solidFill>
                  <a:schemeClr val="accent1">
                    <a:lumMod val="75000"/>
                  </a:schemeClr>
                </a:solidFill>
                <a:latin typeface="Century Gothic" panose="020B0502020202020204" pitchFamily="34" charset="0"/>
              </a:defRPr>
            </a:lvl1pPr>
          </a:lstStyle>
          <a:p>
            <a:pPr>
              <a:defRPr/>
            </a:pPr>
            <a:fld id="{4DBE9989-8CEC-4646-8404-07EA16C86994}" type="slidenum">
              <a:rPr lang="ja-JP" altLang="en-US" smtClean="0"/>
              <a:pPr>
                <a:defRPr/>
              </a:pPr>
              <a:t>‹#›</a:t>
            </a:fld>
            <a:endParaRPr lang="ja-JP" altLang="en-US" dirty="0"/>
          </a:p>
        </p:txBody>
      </p:sp>
      <p:sp>
        <p:nvSpPr>
          <p:cNvPr id="14" name="Rectangle 2">
            <a:extLst>
              <a:ext uri="{FF2B5EF4-FFF2-40B4-BE49-F238E27FC236}">
                <a16:creationId xmlns:a16="http://schemas.microsoft.com/office/drawing/2014/main" id="{47D0CBDA-6C04-491B-86A8-C408FF6F4557}"/>
              </a:ext>
            </a:extLst>
          </p:cNvPr>
          <p:cNvSpPr>
            <a:spLocks noGrp="1" noChangeArrowheads="1"/>
          </p:cNvSpPr>
          <p:nvPr>
            <p:ph type="title"/>
          </p:nvPr>
        </p:nvSpPr>
        <p:spPr bwMode="white">
          <a:xfrm>
            <a:off x="323850" y="260350"/>
            <a:ext cx="813435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803"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hdr="0" dt="0"/>
  <p:txStyles>
    <p:titleStyle>
      <a:lvl1pPr algn="l" rtl="0" eaLnBrk="0" fontAlgn="base" hangingPunct="0">
        <a:spcBef>
          <a:spcPct val="0"/>
        </a:spcBef>
        <a:spcAft>
          <a:spcPct val="0"/>
        </a:spcAft>
        <a:defRPr kumimoji="1" sz="3000" b="1">
          <a:solidFill>
            <a:schemeClr val="bg1"/>
          </a:solidFill>
          <a:latin typeface="游ゴシック" panose="020B0400000000000000" pitchFamily="50" charset="-128"/>
          <a:ea typeface="游ゴシック" panose="020B0400000000000000" pitchFamily="50" charset="-128"/>
          <a:cs typeface="+mj-cs"/>
        </a:defRPr>
      </a:lvl1pPr>
      <a:lvl2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2pPr>
      <a:lvl3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3pPr>
      <a:lvl4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4pPr>
      <a:lvl5pPr algn="l" rtl="0" eaLnBrk="0" fontAlgn="base" hangingPunct="0">
        <a:spcBef>
          <a:spcPct val="0"/>
        </a:spcBef>
        <a:spcAft>
          <a:spcPct val="0"/>
        </a:spcAft>
        <a:defRPr kumimoji="1" sz="3000">
          <a:solidFill>
            <a:srgbClr val="663300"/>
          </a:solidFill>
          <a:latin typeface="HGP平成丸ｺﾞｼｯｸ体W8" pitchFamily="50" charset="-128"/>
          <a:ea typeface="HGP平成丸ｺﾞｼｯｸ体W8" pitchFamily="50" charset="-128"/>
        </a:defRPr>
      </a:lvl5pPr>
      <a:lvl6pPr marL="457200" algn="ctr" rtl="0" eaLnBrk="1" fontAlgn="base" hangingPunct="1">
        <a:spcBef>
          <a:spcPct val="0"/>
        </a:spcBef>
        <a:spcAft>
          <a:spcPct val="0"/>
        </a:spcAft>
        <a:defRPr kumimoji="1" sz="4400">
          <a:solidFill>
            <a:srgbClr val="663300"/>
          </a:solidFill>
          <a:latin typeface="Arial" charset="0"/>
          <a:ea typeface="ヒラギノ角ゴ Pro W6" charset="-128"/>
        </a:defRPr>
      </a:lvl6pPr>
      <a:lvl7pPr marL="914400" algn="ctr" rtl="0" eaLnBrk="1" fontAlgn="base" hangingPunct="1">
        <a:spcBef>
          <a:spcPct val="0"/>
        </a:spcBef>
        <a:spcAft>
          <a:spcPct val="0"/>
        </a:spcAft>
        <a:defRPr kumimoji="1" sz="4400">
          <a:solidFill>
            <a:srgbClr val="663300"/>
          </a:solidFill>
          <a:latin typeface="Arial" charset="0"/>
          <a:ea typeface="ヒラギノ角ゴ Pro W6" charset="-128"/>
        </a:defRPr>
      </a:lvl7pPr>
      <a:lvl8pPr marL="1371600" algn="ctr" rtl="0" eaLnBrk="1" fontAlgn="base" hangingPunct="1">
        <a:spcBef>
          <a:spcPct val="0"/>
        </a:spcBef>
        <a:spcAft>
          <a:spcPct val="0"/>
        </a:spcAft>
        <a:defRPr kumimoji="1" sz="4400">
          <a:solidFill>
            <a:srgbClr val="663300"/>
          </a:solidFill>
          <a:latin typeface="Arial" charset="0"/>
          <a:ea typeface="ヒラギノ角ゴ Pro W6" charset="-128"/>
        </a:defRPr>
      </a:lvl8pPr>
      <a:lvl9pPr marL="1828800" algn="ctr" rtl="0" eaLnBrk="1" fontAlgn="base" hangingPunct="1">
        <a:spcBef>
          <a:spcPct val="0"/>
        </a:spcBef>
        <a:spcAft>
          <a:spcPct val="0"/>
        </a:spcAft>
        <a:defRPr kumimoji="1" sz="4400">
          <a:solidFill>
            <a:srgbClr val="663300"/>
          </a:solidFill>
          <a:latin typeface="Arial" charset="0"/>
          <a:ea typeface="ヒラギノ角ゴ Pro W6" charset="-128"/>
        </a:defRPr>
      </a:lvl9pPr>
    </p:titleStyle>
    <p:bodyStyle>
      <a:lvl1pPr marL="342900" indent="-342900" algn="l" rtl="0" eaLnBrk="0" fontAlgn="base" hangingPunct="0">
        <a:spcBef>
          <a:spcPct val="20000"/>
        </a:spcBef>
        <a:spcAft>
          <a:spcPct val="0"/>
        </a:spcAft>
        <a:buClr>
          <a:srgbClr val="3C8C93"/>
        </a:buClr>
        <a:buSzPct val="100000"/>
        <a:buFont typeface="Wingdings" pitchFamily="2" charset="2"/>
        <a:buChar char="l"/>
        <a:defRPr kumimoji="1" lang="ja-JP" altLang="en-US" sz="2000" dirty="0" smtClean="0">
          <a:solidFill>
            <a:schemeClr val="accent6">
              <a:lumMod val="60000"/>
              <a:lumOff val="40000"/>
            </a:schemeClr>
          </a:solidFill>
          <a:latin typeface="游ゴシック" panose="020B0400000000000000" pitchFamily="50" charset="-128"/>
          <a:ea typeface="游ゴシック" panose="020B0400000000000000" pitchFamily="50" charset="-128"/>
          <a:cs typeface="+mn-cs"/>
        </a:defRPr>
      </a:lvl1pPr>
      <a:lvl2pPr marL="742950" indent="-285750" algn="l" rtl="0" eaLnBrk="0" fontAlgn="base" hangingPunct="0">
        <a:spcBef>
          <a:spcPct val="20000"/>
        </a:spcBef>
        <a:spcAft>
          <a:spcPct val="0"/>
        </a:spcAft>
        <a:buClr>
          <a:srgbClr val="3C8C93"/>
        </a:buClr>
        <a:buSzPct val="100000"/>
        <a:buFont typeface="Wingdings" pitchFamily="2" charset="2"/>
        <a:buChar char="l"/>
        <a:defRPr kumimoji="1" lang="ja-JP" altLang="en-US" sz="1400" dirty="0" smtClean="0">
          <a:solidFill>
            <a:schemeClr val="accent1">
              <a:lumMod val="50000"/>
            </a:schemeClr>
          </a:solidFill>
          <a:latin typeface="游ゴシック" panose="020B0400000000000000" pitchFamily="50" charset="-128"/>
          <a:ea typeface="游ゴシック" panose="020B0400000000000000" pitchFamily="50" charset="-128"/>
        </a:defRPr>
      </a:lvl2pPr>
      <a:lvl3pPr marL="1257300" indent="-342900" algn="l" rtl="0" eaLnBrk="0" fontAlgn="base" hangingPunct="0">
        <a:spcBef>
          <a:spcPct val="20000"/>
        </a:spcBef>
        <a:spcAft>
          <a:spcPct val="0"/>
        </a:spcAft>
        <a:buClr>
          <a:srgbClr val="3C8C93"/>
        </a:buClr>
        <a:buSzPct val="100000"/>
        <a:buFont typeface="ヒラギノ角ゴ Pro W6"/>
        <a:buAutoNum type="circleNumDbPlain"/>
        <a:defRPr kumimoji="1" lang="ja-JP" altLang="en-US" sz="1400" dirty="0" smtClean="0">
          <a:solidFill>
            <a:schemeClr val="accent1">
              <a:lumMod val="50000"/>
            </a:schemeClr>
          </a:solidFill>
          <a:latin typeface="游ゴシック" panose="020B0400000000000000" pitchFamily="50" charset="-128"/>
          <a:ea typeface="游ゴシック" panose="020B0400000000000000" pitchFamily="50" charset="-128"/>
        </a:defRPr>
      </a:lvl3pPr>
      <a:lvl4pPr marL="16002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smtClean="0">
          <a:solidFill>
            <a:schemeClr val="accent1">
              <a:lumMod val="50000"/>
            </a:schemeClr>
          </a:solidFill>
          <a:latin typeface="游ゴシック" panose="020B0400000000000000" pitchFamily="50" charset="-128"/>
          <a:ea typeface="游ゴシック" panose="020B0400000000000000" pitchFamily="50" charset="-128"/>
        </a:defRPr>
      </a:lvl4pPr>
      <a:lvl5pPr marL="2057400" indent="-228600" algn="l" rtl="0" eaLnBrk="0" fontAlgn="base" hangingPunct="0">
        <a:spcBef>
          <a:spcPct val="20000"/>
        </a:spcBef>
        <a:spcAft>
          <a:spcPct val="0"/>
        </a:spcAft>
        <a:buClr>
          <a:srgbClr val="3C8C93"/>
        </a:buClr>
        <a:buSzPct val="100000"/>
        <a:buFont typeface="Wingdings" pitchFamily="2" charset="2"/>
        <a:buChar char="l"/>
        <a:defRPr kumimoji="1" lang="ja-JP" altLang="en-US" sz="1200" dirty="0">
          <a:solidFill>
            <a:schemeClr val="accent1">
              <a:lumMod val="50000"/>
            </a:schemeClr>
          </a:solidFill>
          <a:latin typeface="游ゴシック" panose="020B0400000000000000" pitchFamily="50" charset="-128"/>
          <a:ea typeface="游ゴシック" panose="020B0400000000000000" pitchFamily="50" charset="-128"/>
        </a:defRPr>
      </a:lvl5pPr>
      <a:lvl6pPr marL="2514600" indent="-228600" algn="l" rtl="0" eaLnBrk="1" fontAlgn="base" hangingPunct="1">
        <a:spcBef>
          <a:spcPct val="20000"/>
        </a:spcBef>
        <a:spcAft>
          <a:spcPct val="0"/>
        </a:spcAft>
        <a:buSzPct val="100000"/>
        <a:defRPr kumimoji="1" sz="2000">
          <a:solidFill>
            <a:schemeClr val="tx1"/>
          </a:solidFill>
          <a:latin typeface="+mn-lt"/>
          <a:ea typeface="+mn-ea"/>
        </a:defRPr>
      </a:lvl6pPr>
      <a:lvl7pPr marL="2971800" indent="-228600" algn="l" rtl="0" eaLnBrk="1" fontAlgn="base" hangingPunct="1">
        <a:spcBef>
          <a:spcPct val="20000"/>
        </a:spcBef>
        <a:spcAft>
          <a:spcPct val="0"/>
        </a:spcAft>
        <a:buSzPct val="100000"/>
        <a:defRPr kumimoji="1" sz="2000">
          <a:solidFill>
            <a:schemeClr val="tx1"/>
          </a:solidFill>
          <a:latin typeface="+mn-lt"/>
          <a:ea typeface="+mn-ea"/>
        </a:defRPr>
      </a:lvl7pPr>
      <a:lvl8pPr marL="3429000" indent="-228600" algn="l" rtl="0" eaLnBrk="1" fontAlgn="base" hangingPunct="1">
        <a:spcBef>
          <a:spcPct val="20000"/>
        </a:spcBef>
        <a:spcAft>
          <a:spcPct val="0"/>
        </a:spcAft>
        <a:buSzPct val="100000"/>
        <a:defRPr kumimoji="1" sz="2000">
          <a:solidFill>
            <a:schemeClr val="tx1"/>
          </a:solidFill>
          <a:latin typeface="+mn-lt"/>
          <a:ea typeface="+mn-ea"/>
        </a:defRPr>
      </a:lvl8pPr>
      <a:lvl9pPr marL="3886200" indent="-228600" algn="l" rtl="0" eaLnBrk="1" fontAlgn="base" hangingPunct="1">
        <a:spcBef>
          <a:spcPct val="20000"/>
        </a:spcBef>
        <a:spcAft>
          <a:spcPct val="0"/>
        </a:spcAft>
        <a:buSzPct val="100000"/>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oleObject" Target="../embeddings/Microsoft_Excel_97-2003_Worksheet.xl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ctrTitle"/>
          </p:nvPr>
        </p:nvSpPr>
        <p:spPr>
          <a:xfrm>
            <a:off x="533400" y="2286000"/>
            <a:ext cx="7772400" cy="1143000"/>
          </a:xfrm>
        </p:spPr>
        <p:txBody>
          <a:bodyPr/>
          <a:lstStyle/>
          <a:p>
            <a:pPr algn="ctr" eaLnBrk="1" hangingPunct="1"/>
            <a:r>
              <a:rPr lang="ja-JP" altLang="ja-JP" dirty="0"/>
              <a:t>○○</a:t>
            </a:r>
            <a:r>
              <a:rPr lang="ja-JP" altLang="en-US" dirty="0"/>
              <a:t>式</a:t>
            </a:r>
            <a:r>
              <a:rPr lang="ja-JP" altLang="ja-JP" dirty="0"/>
              <a:t>人事制度</a:t>
            </a:r>
            <a:endParaRPr lang="ja-JP" altLang="en-US" dirty="0"/>
          </a:p>
        </p:txBody>
      </p:sp>
      <p:sp>
        <p:nvSpPr>
          <p:cNvPr id="5" name="サブタイトル 2"/>
          <p:cNvSpPr txBox="1">
            <a:spLocks/>
          </p:cNvSpPr>
          <p:nvPr/>
        </p:nvSpPr>
        <p:spPr bwMode="white">
          <a:xfrm>
            <a:off x="25400" y="4724400"/>
            <a:ext cx="9144000" cy="504825"/>
          </a:xfrm>
          <a:prstGeom prst="rect">
            <a:avLst/>
          </a:prstGeom>
          <a:noFill/>
          <a:ln w="9525">
            <a:noFill/>
            <a:miter lim="800000"/>
            <a:headEnd/>
            <a:tailEnd/>
          </a:ln>
          <a:effectLst/>
        </p:spPr>
        <p:txBody>
          <a:bodyPr/>
          <a:lstStyle>
            <a:defPPr>
              <a:defRPr lang="ja-JP"/>
            </a:defPPr>
            <a:lvl1pPr marL="0" algn="ctr" defTabSz="914400" eaLnBrk="1" latinLnBrk="0" hangingPunct="1">
              <a:spcBef>
                <a:spcPct val="20000"/>
              </a:spcBef>
              <a:buSzPct val="100000"/>
              <a:defRPr sz="2400" kern="0">
                <a:solidFill>
                  <a:schemeClr val="bg1"/>
                </a:solidFill>
                <a:latin typeface="游ゴシック Medium" panose="020B0500000000000000" pitchFamily="50" charset="-128"/>
                <a:ea typeface="游ゴシック Medium" panose="020B0500000000000000" pitchFamily="50" charset="-128"/>
                <a:cs typeface="+mn-cs"/>
              </a:defRPr>
            </a:lvl1pPr>
            <a:lvl2pPr defTabSz="914400" eaLnBrk="1" latinLnBrk="0" hangingPunct="1">
              <a:defRPr sz="1800">
                <a:latin typeface="+mn-lt"/>
                <a:ea typeface="+mn-ea"/>
                <a:cs typeface="+mn-cs"/>
              </a:defRPr>
            </a:lvl2pPr>
            <a:lvl3pPr defTabSz="914400" eaLnBrk="1" latinLnBrk="0" hangingPunct="1">
              <a:defRPr sz="1800">
                <a:latin typeface="+mn-lt"/>
                <a:ea typeface="+mn-ea"/>
                <a:cs typeface="+mn-cs"/>
              </a:defRPr>
            </a:lvl3pPr>
            <a:lvl4pPr defTabSz="914400" eaLnBrk="1" latinLnBrk="0" hangingPunct="1">
              <a:defRPr sz="1800">
                <a:latin typeface="+mn-lt"/>
                <a:ea typeface="+mn-ea"/>
                <a:cs typeface="+mn-cs"/>
              </a:defRPr>
            </a:lvl4pPr>
            <a:lvl5pPr defTabSz="914400" eaLnBrk="1" latinLnBrk="0" hangingPunct="1">
              <a:defRPr sz="1800">
                <a:latin typeface="+mn-lt"/>
                <a:ea typeface="+mn-ea"/>
                <a:cs typeface="+mn-cs"/>
              </a:defRPr>
            </a:lvl5pPr>
            <a:lvl6pPr>
              <a:defRPr sz="1800">
                <a:latin typeface="+mn-lt"/>
                <a:ea typeface="+mn-ea"/>
                <a:cs typeface="+mn-cs"/>
              </a:defRPr>
            </a:lvl6pPr>
            <a:lvl7pPr>
              <a:defRPr sz="1800">
                <a:latin typeface="+mn-lt"/>
                <a:ea typeface="+mn-ea"/>
                <a:cs typeface="+mn-cs"/>
              </a:defRPr>
            </a:lvl7pPr>
            <a:lvl8pPr>
              <a:defRPr sz="1800">
                <a:latin typeface="+mn-lt"/>
                <a:ea typeface="+mn-ea"/>
                <a:cs typeface="+mn-cs"/>
              </a:defRPr>
            </a:lvl8pPr>
            <a:lvl9pPr>
              <a:defRPr sz="1800">
                <a:latin typeface="+mn-lt"/>
                <a:ea typeface="+mn-ea"/>
                <a:cs typeface="+mn-cs"/>
              </a:defRPr>
            </a:lvl9pPr>
          </a:lstStyle>
          <a:p>
            <a:r>
              <a:rPr lang="ja-JP" altLang="en-US" dirty="0"/>
              <a:t>株式会社</a:t>
            </a:r>
            <a:r>
              <a:rPr lang="en-US" altLang="ja-JP" dirty="0"/>
              <a:t>ABCY</a:t>
            </a:r>
          </a:p>
        </p:txBody>
      </p:sp>
      <p:sp>
        <p:nvSpPr>
          <p:cNvPr id="6" name="サブタイトル 2"/>
          <p:cNvSpPr txBox="1">
            <a:spLocks/>
          </p:cNvSpPr>
          <p:nvPr/>
        </p:nvSpPr>
        <p:spPr bwMode="white">
          <a:xfrm>
            <a:off x="0" y="3860800"/>
            <a:ext cx="9144000" cy="431800"/>
          </a:xfrm>
          <a:prstGeom prst="rect">
            <a:avLst/>
          </a:prstGeom>
          <a:noFill/>
          <a:ln w="9525">
            <a:noFill/>
            <a:miter lim="800000"/>
            <a:headEnd/>
            <a:tailEnd/>
          </a:ln>
          <a:effectLst/>
        </p:spPr>
        <p:txBody>
          <a:bodyPr/>
          <a:lstStyle>
            <a:defPPr>
              <a:defRPr lang="ja-JP"/>
            </a:defPPr>
            <a:lvl1pPr algn="ctr" eaLnBrk="1" hangingPunct="1">
              <a:spcBef>
                <a:spcPct val="20000"/>
              </a:spcBef>
              <a:buSzPct val="100000"/>
              <a:defRPr sz="2000" kern="0">
                <a:solidFill>
                  <a:schemeClr val="bg1"/>
                </a:solidFill>
                <a:latin typeface="游ゴシック Medium" panose="020B0500000000000000" pitchFamily="50" charset="-128"/>
                <a:ea typeface="游ゴシック Medium" panose="020B0500000000000000" pitchFamily="50" charset="-128"/>
                <a:cs typeface="+mn-cs"/>
              </a:defRPr>
            </a:lvl1pPr>
            <a:lvl2pPr eaLnBrk="0" hangingPunct="0"/>
            <a:lvl3pPr eaLnBrk="0" hangingPunct="0"/>
            <a:lvl4pPr eaLnBrk="0" hangingPunct="0"/>
            <a:lvl5pPr eaLnBrk="0" hangingPunct="0"/>
          </a:lstStyle>
          <a:p>
            <a:r>
              <a:rPr lang="en-US" altLang="ja-JP" dirty="0"/>
              <a:t>2025</a:t>
            </a:r>
            <a:r>
              <a:rPr lang="ja-JP" altLang="en-US" dirty="0"/>
              <a:t>年○月○日</a:t>
            </a:r>
          </a:p>
        </p:txBody>
      </p:sp>
      <p:sp>
        <p:nvSpPr>
          <p:cNvPr id="2" name="フッター プレースホルダー 1">
            <a:extLst>
              <a:ext uri="{FF2B5EF4-FFF2-40B4-BE49-F238E27FC236}">
                <a16:creationId xmlns:a16="http://schemas.microsoft.com/office/drawing/2014/main" id="{DC9F4DAD-A9BA-4E8B-9928-12D7691AEAFC}"/>
              </a:ext>
            </a:extLst>
          </p:cNvPr>
          <p:cNvSpPr>
            <a:spLocks noGrp="1"/>
          </p:cNvSpPr>
          <p:nvPr>
            <p:ph type="ftr" sz="quarter" idx="3"/>
          </p:nvPr>
        </p:nvSpPr>
        <p:spPr bwMode="white"/>
        <p:txBody>
          <a:bodyPr/>
          <a:lstStyle/>
          <a:p>
            <a:pPr>
              <a:defRPr/>
            </a:pPr>
            <a:r>
              <a:rPr lang="en-US" altLang="ja-JP"/>
              <a:t>Copyright 2025 ENTOENTO Co. Ltd. All Rights Reserved.</a:t>
            </a:r>
            <a:endParaRPr lang="ja-JP" altLang="en-US" dirty="0"/>
          </a:p>
        </p:txBody>
      </p:sp>
      <p:sp>
        <p:nvSpPr>
          <p:cNvPr id="14" name="テキスト ボックス 13">
            <a:extLst>
              <a:ext uri="{FF2B5EF4-FFF2-40B4-BE49-F238E27FC236}">
                <a16:creationId xmlns:a16="http://schemas.microsoft.com/office/drawing/2014/main" id="{271FBA27-369E-46F7-82E6-C8AD63721C3F}"/>
              </a:ext>
            </a:extLst>
          </p:cNvPr>
          <p:cNvSpPr txBox="1">
            <a:spLocks noChangeArrowheads="1"/>
          </p:cNvSpPr>
          <p:nvPr/>
        </p:nvSpPr>
        <p:spPr bwMode="auto">
          <a:xfrm>
            <a:off x="-992" y="0"/>
            <a:ext cx="4572991" cy="203132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黄色のテキストボックスは確認・変更後、</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削除してください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p>
          <a:p>
            <a:pPr eaLnBrk="1" hangingPunct="1">
              <a:spcBef>
                <a:spcPct val="0"/>
              </a:spcBef>
              <a:buClrTx/>
              <a:buSzTx/>
              <a:buFontTx/>
              <a:buNone/>
            </a:pP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a:p>
            <a:pPr marL="285750" indent="-285750" eaLnBrk="1" hangingPunct="1">
              <a:spcBef>
                <a:spcPct val="0"/>
              </a:spcBef>
              <a:buClrTx/>
              <a:buSzTx/>
              <a:buFont typeface="HGS平成丸ｺﾞｼｯｸ体W4" panose="020F0500000000000000" pitchFamily="50" charset="-128"/>
              <a:buChar char="※"/>
            </a:pP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社内に発表する際の基本的な資料をまとめています。これ以外の資料を発表する際は</a:t>
            </a:r>
            <a:r>
              <a:rPr lang="ja-JP" altLang="en-US" sz="1800" u="sng" dirty="0">
                <a:solidFill>
                  <a:schemeClr val="accent1">
                    <a:lumMod val="50000"/>
                  </a:schemeClr>
                </a:solidFill>
                <a:latin typeface="游ゴシック" panose="020B0400000000000000" pitchFamily="50" charset="-128"/>
                <a:ea typeface="游ゴシック" panose="020B0400000000000000" pitchFamily="50" charset="-128"/>
              </a:rPr>
              <a:t>必ず事前（最低でも発表２週間前）にご相談ください</a:t>
            </a:r>
            <a:r>
              <a:rPr lang="ja-JP" altLang="en-US" sz="1800" dirty="0">
                <a:solidFill>
                  <a:schemeClr val="accent1">
                    <a:lumMod val="50000"/>
                  </a:schemeClr>
                </a:solidFill>
                <a:latin typeface="游ゴシック" panose="020B0400000000000000" pitchFamily="50" charset="-128"/>
                <a:ea typeface="游ゴシック" panose="020B0400000000000000" pitchFamily="50" charset="-128"/>
              </a:rPr>
              <a:t>。</a:t>
            </a:r>
            <a:endParaRPr lang="en-US" altLang="ja-JP" sz="18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8" name="テキスト ボックス 6">
            <a:extLst>
              <a:ext uri="{FF2B5EF4-FFF2-40B4-BE49-F238E27FC236}">
                <a16:creationId xmlns:a16="http://schemas.microsoft.com/office/drawing/2014/main" id="{09022618-6A5F-4465-949D-25EC8B18A0EC}"/>
              </a:ext>
            </a:extLst>
          </p:cNvPr>
          <p:cNvSpPr txBox="1">
            <a:spLocks noChangeArrowheads="1"/>
          </p:cNvSpPr>
          <p:nvPr/>
        </p:nvSpPr>
        <p:spPr bwMode="auto">
          <a:xfrm>
            <a:off x="5988495" y="4180344"/>
            <a:ext cx="3155505" cy="2677656"/>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28600" indent="-228600" eaLnBrk="1" hangingPunct="1">
              <a:spcBef>
                <a:spcPct val="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「○○式人事制度」の「○○」を社長様の名前にしてください。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日付は発表日に変更してください。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「株式会社</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ABCY</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」を貴社名に変更してください。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marL="228600" indent="-228600" eaLnBrk="1" hangingPunct="1">
              <a:spcBef>
                <a:spcPts val="600"/>
              </a:spcBef>
              <a:buClrTx/>
              <a:buSzTx/>
              <a:buFont typeface="+mj-lt"/>
              <a:buAutoNum type="arabicPeriod"/>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コピーライトを貴社名に変更してください。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ts val="600"/>
              </a:spcBef>
              <a:buClrTx/>
              <a:buSzTx/>
              <a:buFontTx/>
              <a:buNone/>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コピーライト変更方法</a:t>
            </a: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a:t>
            </a:r>
          </a:p>
          <a:p>
            <a:pPr marL="228600" indent="-228600" eaLnBrk="1" hangingPunct="1">
              <a:spcBef>
                <a:spcPct val="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画面上のメニュー「挿入」→「ヘッダーとフッター」をクリック</a:t>
            </a:r>
          </a:p>
          <a:p>
            <a:pPr marL="228600" indent="-228600" eaLnBrk="1" hangingPunct="1">
              <a:spcBef>
                <a:spcPts val="600"/>
              </a:spcBef>
              <a:buClrTx/>
              <a:buSzTx/>
              <a:buFont typeface="+mj-ea"/>
              <a:buAutoNum type="circleNumDbPlain"/>
            </a:pPr>
            <a:r>
              <a:rPr lang="ja-JP" altLang="en-US" sz="1050">
                <a:solidFill>
                  <a:schemeClr val="accent1">
                    <a:lumMod val="50000"/>
                  </a:schemeClr>
                </a:solidFill>
                <a:latin typeface="游ゴシック" panose="020B0400000000000000" pitchFamily="50" charset="-128"/>
                <a:ea typeface="游ゴシック" panose="020B0400000000000000" pitchFamily="50" charset="-128"/>
              </a:rPr>
              <a:t>フッターを貴社名</a:t>
            </a: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に変更</a:t>
            </a:r>
          </a:p>
          <a:p>
            <a:pPr marL="228600" indent="-228600" eaLnBrk="1" hangingPunct="1">
              <a:spcBef>
                <a:spcPts val="600"/>
              </a:spcBef>
              <a:buClrTx/>
              <a:buSzTx/>
              <a:buFont typeface="+mj-ea"/>
              <a:buAutoNum type="circleNumDbPlain"/>
            </a:pPr>
            <a:r>
              <a:rPr lang="ja-JP" altLang="en-US" sz="1050" dirty="0">
                <a:solidFill>
                  <a:schemeClr val="accent1">
                    <a:lumMod val="50000"/>
                  </a:schemeClr>
                </a:solidFill>
                <a:latin typeface="游ゴシック" panose="020B0400000000000000" pitchFamily="50" charset="-128"/>
                <a:ea typeface="游ゴシック" panose="020B0400000000000000" pitchFamily="50" charset="-128"/>
              </a:rPr>
              <a:t>「すべてに適用」をクリック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1126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Ｄ．昇格要件について　</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7" name="Group 40"/>
          <p:cNvGraphicFramePr>
            <a:graphicFrameLocks/>
          </p:cNvGraphicFramePr>
          <p:nvPr>
            <p:extLst>
              <p:ext uri="{D42A27DB-BD31-4B8C-83A1-F6EECF244321}">
                <p14:modId xmlns:p14="http://schemas.microsoft.com/office/powerpoint/2010/main" val="1870298453"/>
              </p:ext>
            </p:extLst>
          </p:nvPr>
        </p:nvGraphicFramePr>
        <p:xfrm>
          <a:off x="611188" y="1844675"/>
          <a:ext cx="7889875" cy="4275136"/>
        </p:xfrm>
        <a:graphic>
          <a:graphicData uri="http://schemas.openxmlformats.org/drawingml/2006/table">
            <a:tbl>
              <a:tblPr/>
              <a:tblGrid>
                <a:gridCol w="1233230">
                  <a:extLst>
                    <a:ext uri="{9D8B030D-6E8A-4147-A177-3AD203B41FA5}">
                      <a16:colId xmlns:a16="http://schemas.microsoft.com/office/drawing/2014/main" val="20000"/>
                    </a:ext>
                  </a:extLst>
                </a:gridCol>
                <a:gridCol w="1261259">
                  <a:extLst>
                    <a:ext uri="{9D8B030D-6E8A-4147-A177-3AD203B41FA5}">
                      <a16:colId xmlns:a16="http://schemas.microsoft.com/office/drawing/2014/main" val="20001"/>
                    </a:ext>
                  </a:extLst>
                </a:gridCol>
                <a:gridCol w="3783777">
                  <a:extLst>
                    <a:ext uri="{9D8B030D-6E8A-4147-A177-3AD203B41FA5}">
                      <a16:colId xmlns:a16="http://schemas.microsoft.com/office/drawing/2014/main" val="20002"/>
                    </a:ext>
                  </a:extLst>
                </a:gridCol>
                <a:gridCol w="1611609">
                  <a:extLst>
                    <a:ext uri="{9D8B030D-6E8A-4147-A177-3AD203B41FA5}">
                      <a16:colId xmlns:a16="http://schemas.microsoft.com/office/drawing/2014/main" val="20003"/>
                    </a:ext>
                  </a:extLst>
                </a:gridCol>
              </a:tblGrid>
              <a:tr h="36034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要　件　項　目</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内　　　　容</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備　　考</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82959">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推薦条件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昇格年数</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の成長には、ある程度の経験の積み重ねや習熟期間が必要であることから、成長等級ごとに標準昇格年数を設定し、昇格の基準とする。また、最短昇格年数を決め、優秀社員をその成長点数に応じて昇格させ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評　　価</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期待成果の実現度、重要業務の遂行度、知識・技術の習得度、勤務態度の遵守度の総合結果からみて、昇格要件を満たしているかどうかを判断する資料とする。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直属の上司からも、昇格の推薦を必要とする。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78295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選考条件</a:t>
                      </a:r>
                    </a:p>
                  </a:txBody>
                  <a:tcPr marL="91444" marR="91444" marT="45722" marB="45722" anchor="ctr" horzOverflow="overflow">
                    <a:lnL w="9525" cap="flat" cmpd="sng" algn="ctr">
                      <a:solidFill>
                        <a:schemeClr val="bg2"/>
                      </a:solidFill>
                      <a:prstDash val="solid"/>
                      <a:round/>
                      <a:headEnd type="none" w="med" len="med"/>
                      <a:tailEnd type="none" w="med" len="med"/>
                    </a:lnL>
                    <a:lnR w="317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上位等級に必要とされる一般知識・専門知識の保有度・あるいは問題発見やとらえ方・まとめ方等を見る。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317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782959">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marL="91444" marR="91444" marT="45722" marB="45722" anchor="ctr" horzOverflow="overflow">
                    <a:lnL w="317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社員としての常識・応対態度・口頭表現能力および職務に対する抱負などをみる。</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面接試験審査シート</a:t>
                      </a:r>
                    </a:p>
                  </a:txBody>
                  <a:tcPr marL="91444" marR="91444" marT="45722" marB="45722"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317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bl>
          </a:graphicData>
        </a:graphic>
      </p:graphicFrame>
      <p:sp>
        <p:nvSpPr>
          <p:cNvPr id="9" name="テキスト ボックス 6">
            <a:extLst>
              <a:ext uri="{FF2B5EF4-FFF2-40B4-BE49-F238E27FC236}">
                <a16:creationId xmlns:a16="http://schemas.microsoft.com/office/drawing/2014/main" id="{AD4902DC-E541-4CD8-B58A-B21A0D4F6DCF}"/>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2712F072-0CC0-FE6E-F63D-FE215024A8D5}"/>
              </a:ext>
            </a:extLst>
          </p:cNvPr>
          <p:cNvSpPr>
            <a:spLocks noGrp="1"/>
          </p:cNvSpPr>
          <p:nvPr>
            <p:ph type="sldNum" sz="quarter" idx="12"/>
          </p:nvPr>
        </p:nvSpPr>
        <p:spPr/>
        <p:txBody>
          <a:bodyPr/>
          <a:lstStyle/>
          <a:p>
            <a:pPr>
              <a:defRPr/>
            </a:pPr>
            <a:fld id="{9220612B-C628-4C50-B197-07DF79448337}" type="slidenum">
              <a:rPr lang="ja-JP" altLang="en-US" smtClean="0"/>
              <a:pPr>
                <a:defRPr/>
              </a:pPr>
              <a:t>9</a:t>
            </a:fld>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921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Ｅ．昇格要件表　</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1835997015"/>
              </p:ext>
            </p:extLst>
          </p:nvPr>
        </p:nvGraphicFramePr>
        <p:xfrm>
          <a:off x="468313" y="1916113"/>
          <a:ext cx="8229600" cy="4321175"/>
        </p:xfrm>
        <a:graphic>
          <a:graphicData uri="http://schemas.openxmlformats.org/drawingml/2006/table">
            <a:tbl>
              <a:tblPr/>
              <a:tblGrid>
                <a:gridCol w="1539875">
                  <a:extLst>
                    <a:ext uri="{9D8B030D-6E8A-4147-A177-3AD203B41FA5}">
                      <a16:colId xmlns:a16="http://schemas.microsoft.com/office/drawing/2014/main" val="20000"/>
                    </a:ext>
                  </a:extLst>
                </a:gridCol>
                <a:gridCol w="1179513">
                  <a:extLst>
                    <a:ext uri="{9D8B030D-6E8A-4147-A177-3AD203B41FA5}">
                      <a16:colId xmlns:a16="http://schemas.microsoft.com/office/drawing/2014/main" val="20001"/>
                    </a:ext>
                  </a:extLst>
                </a:gridCol>
                <a:gridCol w="1181100">
                  <a:extLst>
                    <a:ext uri="{9D8B030D-6E8A-4147-A177-3AD203B41FA5}">
                      <a16:colId xmlns:a16="http://schemas.microsoft.com/office/drawing/2014/main" val="20002"/>
                    </a:ext>
                  </a:extLst>
                </a:gridCol>
                <a:gridCol w="865187">
                  <a:extLst>
                    <a:ext uri="{9D8B030D-6E8A-4147-A177-3AD203B41FA5}">
                      <a16:colId xmlns:a16="http://schemas.microsoft.com/office/drawing/2014/main" val="20003"/>
                    </a:ext>
                  </a:extLst>
                </a:gridCol>
                <a:gridCol w="866775">
                  <a:extLst>
                    <a:ext uri="{9D8B030D-6E8A-4147-A177-3AD203B41FA5}">
                      <a16:colId xmlns:a16="http://schemas.microsoft.com/office/drawing/2014/main" val="20004"/>
                    </a:ext>
                  </a:extLst>
                </a:gridCol>
                <a:gridCol w="865188">
                  <a:extLst>
                    <a:ext uri="{9D8B030D-6E8A-4147-A177-3AD203B41FA5}">
                      <a16:colId xmlns:a16="http://schemas.microsoft.com/office/drawing/2014/main" val="20005"/>
                    </a:ext>
                  </a:extLst>
                </a:gridCol>
                <a:gridCol w="866775">
                  <a:extLst>
                    <a:ext uri="{9D8B030D-6E8A-4147-A177-3AD203B41FA5}">
                      <a16:colId xmlns:a16="http://schemas.microsoft.com/office/drawing/2014/main" val="20006"/>
                    </a:ext>
                  </a:extLst>
                </a:gridCol>
                <a:gridCol w="865187">
                  <a:extLst>
                    <a:ext uri="{9D8B030D-6E8A-4147-A177-3AD203B41FA5}">
                      <a16:colId xmlns:a16="http://schemas.microsoft.com/office/drawing/2014/main" val="20007"/>
                    </a:ext>
                  </a:extLst>
                </a:gridCol>
              </a:tblGrid>
              <a:tr h="587375">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昇格要件</a:t>
                      </a:r>
                      <a:endPar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成長等級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標準昇格年数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最短昇格年数</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評価結果</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上司推薦</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筆記試験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面接試験</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資格取得</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5</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7"/>
                  </a:ext>
                </a:extLst>
              </a:tr>
              <a:tr h="466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　→　</a:t>
                      </a: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2</a:t>
                      </a: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1</a:t>
                      </a:r>
                      <a:r>
                        <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年</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ja-JP" altLang="en-US" sz="11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endParaRP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8"/>
                  </a:ext>
                </a:extLst>
              </a:tr>
            </a:tbl>
          </a:graphicData>
        </a:graphic>
      </p:graphicFrame>
      <p:cxnSp>
        <p:nvCxnSpPr>
          <p:cNvPr id="8" name="直線コネクタ 7"/>
          <p:cNvCxnSpPr/>
          <p:nvPr/>
        </p:nvCxnSpPr>
        <p:spPr>
          <a:xfrm>
            <a:off x="468313" y="1920875"/>
            <a:ext cx="1533525" cy="57943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0" name="テキスト ボックス 6">
            <a:extLst>
              <a:ext uri="{FF2B5EF4-FFF2-40B4-BE49-F238E27FC236}">
                <a16:creationId xmlns:a16="http://schemas.microsoft.com/office/drawing/2014/main" id="{0E7E9CD3-DA45-4DDE-8EF8-FB95C2C0736D}"/>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BE738B08-EB65-966A-20D1-98F188A8F816}"/>
              </a:ext>
            </a:extLst>
          </p:cNvPr>
          <p:cNvSpPr>
            <a:spLocks noGrp="1"/>
          </p:cNvSpPr>
          <p:nvPr>
            <p:ph type="sldNum" sz="quarter" idx="12"/>
          </p:nvPr>
        </p:nvSpPr>
        <p:spPr/>
        <p:txBody>
          <a:bodyPr/>
          <a:lstStyle/>
          <a:p>
            <a:pPr>
              <a:defRPr/>
            </a:pPr>
            <a:fld id="{9220612B-C628-4C50-B197-07DF79448337}" type="slidenum">
              <a:rPr lang="ja-JP" altLang="en-US" smtClean="0"/>
              <a:pPr>
                <a:defRPr/>
              </a:pPr>
              <a:t>10</a:t>
            </a:fld>
            <a:endParaRPr lang="ja-JP"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a:extLst>
              <a:ext uri="{FF2B5EF4-FFF2-40B4-BE49-F238E27FC236}">
                <a16:creationId xmlns:a16="http://schemas.microsoft.com/office/drawing/2014/main" id="{29B7E89D-03C9-477C-92FA-52706E4EB486}"/>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17411" name="コンテンツ プレースホルダー 2">
            <a:extLst>
              <a:ext uri="{FF2B5EF4-FFF2-40B4-BE49-F238E27FC236}">
                <a16:creationId xmlns:a16="http://schemas.microsoft.com/office/drawing/2014/main" id="{CE7E7A33-D87F-49DE-B1E4-4C2192C54341}"/>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en-US" altLang="ja-JP" dirty="0"/>
              <a:t>F</a:t>
            </a:r>
            <a:r>
              <a:rPr lang="ja-JP" altLang="en-US" dirty="0"/>
              <a:t>．昇格手続き</a:t>
            </a:r>
          </a:p>
        </p:txBody>
      </p:sp>
      <p:graphicFrame>
        <p:nvGraphicFramePr>
          <p:cNvPr id="7" name="コンテンツ プレースホルダ 5">
            <a:extLst>
              <a:ext uri="{FF2B5EF4-FFF2-40B4-BE49-F238E27FC236}">
                <a16:creationId xmlns:a16="http://schemas.microsoft.com/office/drawing/2014/main" id="{1D11E4F6-4F0B-4105-BF91-9FE4C459DE97}"/>
              </a:ext>
            </a:extLst>
          </p:cNvPr>
          <p:cNvGraphicFramePr>
            <a:graphicFrameLocks/>
          </p:cNvGraphicFramePr>
          <p:nvPr/>
        </p:nvGraphicFramePr>
        <p:xfrm>
          <a:off x="554038" y="1787525"/>
          <a:ext cx="7929560" cy="4486275"/>
        </p:xfrm>
        <a:graphic>
          <a:graphicData uri="http://schemas.openxmlformats.org/drawingml/2006/table">
            <a:tbl>
              <a:tblPr firstRow="1" bandRow="1">
                <a:tableStyleId>{5C22544A-7EE6-4342-B048-85BDC9FD1C3A}</a:tableStyleId>
              </a:tblPr>
              <a:tblGrid>
                <a:gridCol w="1585912">
                  <a:extLst>
                    <a:ext uri="{9D8B030D-6E8A-4147-A177-3AD203B41FA5}">
                      <a16:colId xmlns:a16="http://schemas.microsoft.com/office/drawing/2014/main" val="20000"/>
                    </a:ext>
                  </a:extLst>
                </a:gridCol>
                <a:gridCol w="1585912">
                  <a:extLst>
                    <a:ext uri="{9D8B030D-6E8A-4147-A177-3AD203B41FA5}">
                      <a16:colId xmlns:a16="http://schemas.microsoft.com/office/drawing/2014/main" val="20001"/>
                    </a:ext>
                  </a:extLst>
                </a:gridCol>
                <a:gridCol w="1585912">
                  <a:extLst>
                    <a:ext uri="{9D8B030D-6E8A-4147-A177-3AD203B41FA5}">
                      <a16:colId xmlns:a16="http://schemas.microsoft.com/office/drawing/2014/main" val="20002"/>
                    </a:ext>
                  </a:extLst>
                </a:gridCol>
                <a:gridCol w="1585912">
                  <a:extLst>
                    <a:ext uri="{9D8B030D-6E8A-4147-A177-3AD203B41FA5}">
                      <a16:colId xmlns:a16="http://schemas.microsoft.com/office/drawing/2014/main" val="20003"/>
                    </a:ext>
                  </a:extLst>
                </a:gridCol>
                <a:gridCol w="1585912">
                  <a:extLst>
                    <a:ext uri="{9D8B030D-6E8A-4147-A177-3AD203B41FA5}">
                      <a16:colId xmlns:a16="http://schemas.microsoft.com/office/drawing/2014/main" val="20004"/>
                    </a:ext>
                  </a:extLst>
                </a:gridCol>
              </a:tblGrid>
              <a:tr h="357156">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本人</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上司</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部門長</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人事担当部署</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algn="ctr"/>
                      <a:r>
                        <a:rPr kumimoji="1" lang="ja-JP" altLang="en-US" sz="11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役員会</a:t>
                      </a: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0000"/>
                  </a:ext>
                </a:extLst>
              </a:tr>
              <a:tr h="4129119">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1100" b="0" dirty="0">
                        <a:solidFill>
                          <a:schemeClr val="tx1">
                            <a:lumMod val="50000"/>
                            <a:lumOff val="50000"/>
                          </a:schemeClr>
                        </a:solidFill>
                        <a:latin typeface="ＭＳ ゴシック" pitchFamily="49" charset="-128"/>
                        <a:ea typeface="ＭＳ ゴシック" pitchFamily="49" charset="-128"/>
                      </a:endParaRPr>
                    </a:p>
                  </a:txBody>
                  <a:tcPr marL="91439" marR="91439" marT="45716" marB="45716"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8" name="テキスト ボックス 7">
            <a:extLst>
              <a:ext uri="{FF2B5EF4-FFF2-40B4-BE49-F238E27FC236}">
                <a16:creationId xmlns:a16="http://schemas.microsoft.com/office/drawing/2014/main" id="{5B3C9922-0098-48D5-BB99-B33F361536F1}"/>
              </a:ext>
            </a:extLst>
          </p:cNvPr>
          <p:cNvSpPr txBox="1"/>
          <p:nvPr/>
        </p:nvSpPr>
        <p:spPr>
          <a:xfrm>
            <a:off x="5384565" y="5788412"/>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結果のまとめ</a:t>
            </a:r>
          </a:p>
        </p:txBody>
      </p:sp>
      <p:sp>
        <p:nvSpPr>
          <p:cNvPr id="9" name="テキスト ボックス 8">
            <a:extLst>
              <a:ext uri="{FF2B5EF4-FFF2-40B4-BE49-F238E27FC236}">
                <a16:creationId xmlns:a16="http://schemas.microsoft.com/office/drawing/2014/main" id="{52E1F1CD-E08F-4AE5-804A-6B5605EA1DF9}"/>
              </a:ext>
            </a:extLst>
          </p:cNvPr>
          <p:cNvSpPr txBox="1"/>
          <p:nvPr/>
        </p:nvSpPr>
        <p:spPr>
          <a:xfrm>
            <a:off x="5384565" y="4687911"/>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審査手続きの開始</a:t>
            </a:r>
          </a:p>
        </p:txBody>
      </p:sp>
      <p:sp>
        <p:nvSpPr>
          <p:cNvPr id="10" name="テキスト ボックス 9">
            <a:extLst>
              <a:ext uri="{FF2B5EF4-FFF2-40B4-BE49-F238E27FC236}">
                <a16:creationId xmlns:a16="http://schemas.microsoft.com/office/drawing/2014/main" id="{BE5286BB-A6DD-444F-9925-2CD9BF373BF9}"/>
              </a:ext>
            </a:extLst>
          </p:cNvPr>
          <p:cNvSpPr txBox="1"/>
          <p:nvPr/>
        </p:nvSpPr>
        <p:spPr>
          <a:xfrm>
            <a:off x="624981" y="525941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試験・面接</a:t>
            </a:r>
          </a:p>
        </p:txBody>
      </p:sp>
      <p:sp>
        <p:nvSpPr>
          <p:cNvPr id="11" name="テキスト ボックス 10">
            <a:extLst>
              <a:ext uri="{FF2B5EF4-FFF2-40B4-BE49-F238E27FC236}">
                <a16:creationId xmlns:a16="http://schemas.microsoft.com/office/drawing/2014/main" id="{F212BECF-C69B-4ACA-9E7E-E9E8882A2D15}"/>
              </a:ext>
            </a:extLst>
          </p:cNvPr>
          <p:cNvSpPr txBox="1"/>
          <p:nvPr/>
        </p:nvSpPr>
        <p:spPr>
          <a:xfrm>
            <a:off x="5377989" y="2287950"/>
            <a:ext cx="1422184" cy="357190"/>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昇格申請書</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ctr"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所定事項の記入</a:t>
            </a:r>
          </a:p>
        </p:txBody>
      </p:sp>
      <p:cxnSp>
        <p:nvCxnSpPr>
          <p:cNvPr id="12" name="直線矢印コネクタ 11">
            <a:extLst>
              <a:ext uri="{FF2B5EF4-FFF2-40B4-BE49-F238E27FC236}">
                <a16:creationId xmlns:a16="http://schemas.microsoft.com/office/drawing/2014/main" id="{4C054973-01A1-49ED-A1A9-0B98938D46C8}"/>
              </a:ext>
            </a:extLst>
          </p:cNvPr>
          <p:cNvCxnSpPr/>
          <p:nvPr/>
        </p:nvCxnSpPr>
        <p:spPr>
          <a:xfrm rot="10800000">
            <a:off x="4483100" y="243046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3" name="直線矢印コネクタ 12">
            <a:extLst>
              <a:ext uri="{FF2B5EF4-FFF2-40B4-BE49-F238E27FC236}">
                <a16:creationId xmlns:a16="http://schemas.microsoft.com/office/drawing/2014/main" id="{4555A2C3-4ABD-4E55-B70D-772B2B6891F8}"/>
              </a:ext>
            </a:extLst>
          </p:cNvPr>
          <p:cNvCxnSpPr/>
          <p:nvPr/>
        </p:nvCxnSpPr>
        <p:spPr>
          <a:xfrm rot="16200000" flipH="1">
            <a:off x="2573337" y="3997326"/>
            <a:ext cx="428625" cy="0"/>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4" name="直線矢印コネクタ 13">
            <a:extLst>
              <a:ext uri="{FF2B5EF4-FFF2-40B4-BE49-F238E27FC236}">
                <a16:creationId xmlns:a16="http://schemas.microsoft.com/office/drawing/2014/main" id="{B0768EAA-1FA2-4202-98ED-85A6886117EA}"/>
              </a:ext>
            </a:extLst>
          </p:cNvPr>
          <p:cNvCxnSpPr/>
          <p:nvPr/>
        </p:nvCxnSpPr>
        <p:spPr>
          <a:xfrm rot="10800000">
            <a:off x="2049463" y="3609975"/>
            <a:ext cx="214312"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5" name="直線矢印コネクタ 14">
            <a:extLst>
              <a:ext uri="{FF2B5EF4-FFF2-40B4-BE49-F238E27FC236}">
                <a16:creationId xmlns:a16="http://schemas.microsoft.com/office/drawing/2014/main" id="{FB09AA97-60DB-4454-910A-9D695DC1F32C}"/>
              </a:ext>
            </a:extLst>
          </p:cNvPr>
          <p:cNvCxnSpPr/>
          <p:nvPr/>
        </p:nvCxnSpPr>
        <p:spPr>
          <a:xfrm rot="16200000" flipH="1">
            <a:off x="2313782" y="2894806"/>
            <a:ext cx="952500" cy="4763"/>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6" name="テキスト ボックス 15">
            <a:extLst>
              <a:ext uri="{FF2B5EF4-FFF2-40B4-BE49-F238E27FC236}">
                <a16:creationId xmlns:a16="http://schemas.microsoft.com/office/drawing/2014/main" id="{B7F626F9-DC33-4E16-B073-BE23C5F3D831}"/>
              </a:ext>
            </a:extLst>
          </p:cNvPr>
          <p:cNvSpPr txBox="1"/>
          <p:nvPr/>
        </p:nvSpPr>
        <p:spPr>
          <a:xfrm>
            <a:off x="2268055" y="347346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050" dirty="0">
                <a:solidFill>
                  <a:schemeClr val="bg1"/>
                </a:solidFill>
                <a:latin typeface="游ゴシック Medium" panose="020B0500000000000000" pitchFamily="50" charset="-128"/>
                <a:ea typeface="游ゴシック Medium" panose="020B0500000000000000" pitchFamily="50" charset="-128"/>
                <a:cs typeface="+mn-cs"/>
              </a:rPr>
              <a:t>昇格推薦意見の記入</a:t>
            </a:r>
          </a:p>
        </p:txBody>
      </p:sp>
      <p:cxnSp>
        <p:nvCxnSpPr>
          <p:cNvPr id="17" name="直線矢印コネクタ 16">
            <a:extLst>
              <a:ext uri="{FF2B5EF4-FFF2-40B4-BE49-F238E27FC236}">
                <a16:creationId xmlns:a16="http://schemas.microsoft.com/office/drawing/2014/main" id="{2FD74E0B-53E8-492F-9A41-F2DD346D32E6}"/>
              </a:ext>
            </a:extLst>
          </p:cNvPr>
          <p:cNvCxnSpPr/>
          <p:nvPr/>
        </p:nvCxnSpPr>
        <p:spPr>
          <a:xfrm>
            <a:off x="2768600" y="4216400"/>
            <a:ext cx="107156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8" name="テキスト ボックス 17">
            <a:extLst>
              <a:ext uri="{FF2B5EF4-FFF2-40B4-BE49-F238E27FC236}">
                <a16:creationId xmlns:a16="http://schemas.microsoft.com/office/drawing/2014/main" id="{DC98465C-AFE2-409F-B51C-739C12CEC631}"/>
              </a:ext>
            </a:extLst>
          </p:cNvPr>
          <p:cNvSpPr txBox="1"/>
          <p:nvPr/>
        </p:nvSpPr>
        <p:spPr>
          <a:xfrm>
            <a:off x="624981" y="3473465"/>
            <a:ext cx="1422184" cy="314683"/>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1100" dirty="0">
                <a:solidFill>
                  <a:schemeClr val="bg1"/>
                </a:solidFill>
                <a:latin typeface="游ゴシック Medium" panose="020B0500000000000000" pitchFamily="50" charset="-128"/>
                <a:ea typeface="游ゴシック Medium" panose="020B0500000000000000" pitchFamily="50" charset="-128"/>
                <a:cs typeface="+mn-cs"/>
              </a:rPr>
              <a:t>昇格推薦説明</a:t>
            </a:r>
          </a:p>
        </p:txBody>
      </p:sp>
      <p:cxnSp>
        <p:nvCxnSpPr>
          <p:cNvPr id="19" name="直線矢印コネクタ 18">
            <a:extLst>
              <a:ext uri="{FF2B5EF4-FFF2-40B4-BE49-F238E27FC236}">
                <a16:creationId xmlns:a16="http://schemas.microsoft.com/office/drawing/2014/main" id="{52D0C2B9-130B-4A65-BCF0-673439D57C6E}"/>
              </a:ext>
            </a:extLst>
          </p:cNvPr>
          <p:cNvCxnSpPr/>
          <p:nvPr/>
        </p:nvCxnSpPr>
        <p:spPr>
          <a:xfrm rot="16200000" flipH="1">
            <a:off x="5590381" y="4466432"/>
            <a:ext cx="357187"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0" name="テキスト ボックス 19">
            <a:extLst>
              <a:ext uri="{FF2B5EF4-FFF2-40B4-BE49-F238E27FC236}">
                <a16:creationId xmlns:a16="http://schemas.microsoft.com/office/drawing/2014/main" id="{0C03545F-20B4-4ECA-B3F2-1B1DDBFBCD7D}"/>
              </a:ext>
            </a:extLst>
          </p:cNvPr>
          <p:cNvSpPr txBox="1"/>
          <p:nvPr/>
        </p:nvSpPr>
        <p:spPr>
          <a:xfrm>
            <a:off x="5384565" y="4002463"/>
            <a:ext cx="1422184" cy="357189"/>
          </a:xfrm>
          <a:prstGeom prst="rect">
            <a:avLst/>
          </a:prstGeom>
          <a:solidFill>
            <a:schemeClr val="accent6">
              <a:lumMod val="60000"/>
              <a:lumOff val="40000"/>
            </a:schemeClr>
          </a:solidFill>
          <a:ln w="12700">
            <a:solidFill>
              <a:srgbClr val="0070C0"/>
            </a:solidFill>
          </a:ln>
          <a:effectLst>
            <a:outerShdw blurRad="63500" sx="102000" sy="102000" algn="ctr" rotWithShape="0">
              <a:prstClr val="black">
                <a:alpha val="40000"/>
              </a:prstClr>
            </a:outerShdw>
          </a:effectLst>
          <a:scene3d>
            <a:camera prst="orthographicFront"/>
            <a:lightRig rig="threePt" dir="t"/>
          </a:scene3d>
          <a:sp3d>
            <a:bevelT/>
          </a:sp3d>
        </p:spPr>
        <p:txBody>
          <a:bodyPr wrap="none" tIns="72000" bIns="72000" anchor="ctr" anchorCtr="1"/>
          <a:lstStyle/>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人事担当責任者</a:t>
            </a:r>
            <a:endParaRPr lang="en-US" altLang="ja-JP" sz="900" dirty="0">
              <a:solidFill>
                <a:schemeClr val="bg1"/>
              </a:solidFill>
              <a:latin typeface="游ゴシック Medium" panose="020B0500000000000000" pitchFamily="50" charset="-128"/>
              <a:ea typeface="游ゴシック Medium" panose="020B0500000000000000" pitchFamily="50" charset="-128"/>
              <a:cs typeface="+mn-cs"/>
            </a:endParaRPr>
          </a:p>
          <a:p>
            <a:pPr algn="dist" eaLnBrk="1" fontAlgn="auto" hangingPunct="1">
              <a:spcBef>
                <a:spcPts val="0"/>
              </a:spcBef>
              <a:spcAft>
                <a:spcPts val="0"/>
              </a:spcAft>
              <a:defRPr/>
            </a:pPr>
            <a:r>
              <a:rPr lang="ja-JP" altLang="en-US" sz="900" dirty="0">
                <a:solidFill>
                  <a:schemeClr val="bg1"/>
                </a:solidFill>
                <a:latin typeface="游ゴシック Medium" panose="020B0500000000000000" pitchFamily="50" charset="-128"/>
                <a:ea typeface="游ゴシック Medium" panose="020B0500000000000000" pitchFamily="50" charset="-128"/>
                <a:cs typeface="+mn-cs"/>
              </a:rPr>
              <a:t>の意見記入</a:t>
            </a:r>
          </a:p>
        </p:txBody>
      </p:sp>
      <p:cxnSp>
        <p:nvCxnSpPr>
          <p:cNvPr id="21" name="直線矢印コネクタ 20">
            <a:extLst>
              <a:ext uri="{FF2B5EF4-FFF2-40B4-BE49-F238E27FC236}">
                <a16:creationId xmlns:a16="http://schemas.microsoft.com/office/drawing/2014/main" id="{87DF5101-CE21-4076-A189-26FC09DFF903}"/>
              </a:ext>
            </a:extLst>
          </p:cNvPr>
          <p:cNvCxnSpPr/>
          <p:nvPr/>
        </p:nvCxnSpPr>
        <p:spPr>
          <a:xfrm>
            <a:off x="6911975" y="5930900"/>
            <a:ext cx="57150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直線矢印コネクタ 21">
            <a:extLst>
              <a:ext uri="{FF2B5EF4-FFF2-40B4-BE49-F238E27FC236}">
                <a16:creationId xmlns:a16="http://schemas.microsoft.com/office/drawing/2014/main" id="{97CBC016-05D4-48B9-B5DC-6C96E3E7E751}"/>
              </a:ext>
            </a:extLst>
          </p:cNvPr>
          <p:cNvCxnSpPr/>
          <p:nvPr/>
        </p:nvCxnSpPr>
        <p:spPr>
          <a:xfrm rot="10800000">
            <a:off x="2768600" y="243046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直線矢印コネクタ 22">
            <a:extLst>
              <a:ext uri="{FF2B5EF4-FFF2-40B4-BE49-F238E27FC236}">
                <a16:creationId xmlns:a16="http://schemas.microsoft.com/office/drawing/2014/main" id="{C9B625A5-90D4-4343-956E-0E1B21B355DD}"/>
              </a:ext>
            </a:extLst>
          </p:cNvPr>
          <p:cNvCxnSpPr/>
          <p:nvPr/>
        </p:nvCxnSpPr>
        <p:spPr>
          <a:xfrm>
            <a:off x="4483100" y="4216400"/>
            <a:ext cx="785813"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4" name="直線矢印コネクタ 23">
            <a:extLst>
              <a:ext uri="{FF2B5EF4-FFF2-40B4-BE49-F238E27FC236}">
                <a16:creationId xmlns:a16="http://schemas.microsoft.com/office/drawing/2014/main" id="{D22952AA-61BE-44C2-BD51-F9563C8EFC5C}"/>
              </a:ext>
            </a:extLst>
          </p:cNvPr>
          <p:cNvCxnSpPr/>
          <p:nvPr/>
        </p:nvCxnSpPr>
        <p:spPr>
          <a:xfrm rot="10800000">
            <a:off x="4483100" y="4786313"/>
            <a:ext cx="785813" cy="1587"/>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5" name="直線矢印コネクタ 24">
            <a:extLst>
              <a:ext uri="{FF2B5EF4-FFF2-40B4-BE49-F238E27FC236}">
                <a16:creationId xmlns:a16="http://schemas.microsoft.com/office/drawing/2014/main" id="{296DFF21-892C-4912-8331-F67290AD3726}"/>
              </a:ext>
            </a:extLst>
          </p:cNvPr>
          <p:cNvCxnSpPr/>
          <p:nvPr/>
        </p:nvCxnSpPr>
        <p:spPr>
          <a:xfrm rot="10800000">
            <a:off x="2768600" y="4787900"/>
            <a:ext cx="1071563" cy="1588"/>
          </a:xfrm>
          <a:prstGeom prst="straightConnector1">
            <a:avLst/>
          </a:prstGeom>
          <a:ln w="38100">
            <a:solidFill>
              <a:srgbClr val="0070C0"/>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6" name="直線矢印コネクタ 25">
            <a:extLst>
              <a:ext uri="{FF2B5EF4-FFF2-40B4-BE49-F238E27FC236}">
                <a16:creationId xmlns:a16="http://schemas.microsoft.com/office/drawing/2014/main" id="{399CCA97-0793-4463-951A-5EA5EF1349B1}"/>
              </a:ext>
            </a:extLst>
          </p:cNvPr>
          <p:cNvCxnSpPr/>
          <p:nvPr/>
        </p:nvCxnSpPr>
        <p:spPr>
          <a:xfrm rot="5400000">
            <a:off x="839787" y="4997451"/>
            <a:ext cx="466725" cy="0"/>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7" name="直線矢印コネクタ 26">
            <a:extLst>
              <a:ext uri="{FF2B5EF4-FFF2-40B4-BE49-F238E27FC236}">
                <a16:creationId xmlns:a16="http://schemas.microsoft.com/office/drawing/2014/main" id="{8C57C791-CFB8-4B3B-9B1C-22B0F38010AE}"/>
              </a:ext>
            </a:extLst>
          </p:cNvPr>
          <p:cNvCxnSpPr/>
          <p:nvPr/>
        </p:nvCxnSpPr>
        <p:spPr>
          <a:xfrm rot="10800000">
            <a:off x="1054100" y="4773613"/>
            <a:ext cx="1071563" cy="1587"/>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8" name="直線矢印コネクタ 27">
            <a:extLst>
              <a:ext uri="{FF2B5EF4-FFF2-40B4-BE49-F238E27FC236}">
                <a16:creationId xmlns:a16="http://schemas.microsoft.com/office/drawing/2014/main" id="{3EC12E9D-16E5-4480-BD42-24259132D32A}"/>
              </a:ext>
            </a:extLst>
          </p:cNvPr>
          <p:cNvCxnSpPr/>
          <p:nvPr/>
        </p:nvCxnSpPr>
        <p:spPr>
          <a:xfrm rot="5400000">
            <a:off x="889000" y="5746751"/>
            <a:ext cx="363537" cy="4762"/>
          </a:xfrm>
          <a:prstGeom prst="straightConnector1">
            <a:avLst/>
          </a:prstGeom>
          <a:ln w="38100">
            <a:solidFill>
              <a:schemeClr val="accent6">
                <a:lumMod val="60000"/>
                <a:lumOff val="40000"/>
              </a:schemeClr>
            </a:solidFill>
            <a:tailEnd type="none"/>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9" name="直線矢印コネクタ 28">
            <a:extLst>
              <a:ext uri="{FF2B5EF4-FFF2-40B4-BE49-F238E27FC236}">
                <a16:creationId xmlns:a16="http://schemas.microsoft.com/office/drawing/2014/main" id="{57508D6E-A2AD-45F7-8558-59A6E7790F95}"/>
              </a:ext>
            </a:extLst>
          </p:cNvPr>
          <p:cNvCxnSpPr/>
          <p:nvPr/>
        </p:nvCxnSpPr>
        <p:spPr>
          <a:xfrm>
            <a:off x="1054100" y="5930900"/>
            <a:ext cx="4286250" cy="1588"/>
          </a:xfrm>
          <a:prstGeom prst="straightConnector1">
            <a:avLst/>
          </a:prstGeom>
          <a:ln w="38100">
            <a:solidFill>
              <a:schemeClr val="accent6">
                <a:lumMod val="60000"/>
                <a:lumOff val="40000"/>
              </a:schemeClr>
            </a:solidFill>
            <a:tailEnd type="arrow"/>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0" name="円/楕円 29">
            <a:extLst>
              <a:ext uri="{FF2B5EF4-FFF2-40B4-BE49-F238E27FC236}">
                <a16:creationId xmlns:a16="http://schemas.microsoft.com/office/drawing/2014/main" id="{6C96978B-6C12-4392-81C2-23AF9471F095}"/>
              </a:ext>
            </a:extLst>
          </p:cNvPr>
          <p:cNvSpPr/>
          <p:nvPr/>
        </p:nvSpPr>
        <p:spPr>
          <a:xfrm>
            <a:off x="4054475" y="2359025"/>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1" name="円/楕円 30">
            <a:extLst>
              <a:ext uri="{FF2B5EF4-FFF2-40B4-BE49-F238E27FC236}">
                <a16:creationId xmlns:a16="http://schemas.microsoft.com/office/drawing/2014/main" id="{AF664DF4-6419-4A04-9112-62FEC6A21B26}"/>
              </a:ext>
            </a:extLst>
          </p:cNvPr>
          <p:cNvSpPr/>
          <p:nvPr/>
        </p:nvSpPr>
        <p:spPr>
          <a:xfrm>
            <a:off x="2411413"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2" name="円/楕円 31">
            <a:extLst>
              <a:ext uri="{FF2B5EF4-FFF2-40B4-BE49-F238E27FC236}">
                <a16:creationId xmlns:a16="http://schemas.microsoft.com/office/drawing/2014/main" id="{0EB2C77C-AC59-4C49-98B3-DE66E3EB89EF}"/>
              </a:ext>
            </a:extLst>
          </p:cNvPr>
          <p:cNvSpPr/>
          <p:nvPr/>
        </p:nvSpPr>
        <p:spPr>
          <a:xfrm>
            <a:off x="7626350" y="5859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3" name="円/楕円 32">
            <a:extLst>
              <a:ext uri="{FF2B5EF4-FFF2-40B4-BE49-F238E27FC236}">
                <a16:creationId xmlns:a16="http://schemas.microsoft.com/office/drawing/2014/main" id="{1EC548ED-CA8C-4A39-A7CE-3B942DA937BC}"/>
              </a:ext>
            </a:extLst>
          </p:cNvPr>
          <p:cNvSpPr/>
          <p:nvPr/>
        </p:nvSpPr>
        <p:spPr>
          <a:xfrm>
            <a:off x="4054475" y="47164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34" name="円/楕円 33">
            <a:extLst>
              <a:ext uri="{FF2B5EF4-FFF2-40B4-BE49-F238E27FC236}">
                <a16:creationId xmlns:a16="http://schemas.microsoft.com/office/drawing/2014/main" id="{16584C5F-2E49-4904-A0E1-515A89DE5733}"/>
              </a:ext>
            </a:extLst>
          </p:cNvPr>
          <p:cNvSpPr/>
          <p:nvPr/>
        </p:nvSpPr>
        <p:spPr>
          <a:xfrm>
            <a:off x="4054475" y="4144963"/>
            <a:ext cx="142875" cy="142875"/>
          </a:xfrm>
          <a:prstGeom prst="ellipse">
            <a:avLst/>
          </a:prstGeom>
          <a:noFill/>
          <a:ln>
            <a:solidFill>
              <a:schemeClr val="accent6">
                <a:lumMod val="60000"/>
                <a:lumOff val="40000"/>
              </a:schemeClr>
            </a:solidFill>
          </a:ln>
          <a:effectLst>
            <a:outerShdw blurRad="381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游ゴシック Medium" panose="020B0500000000000000" pitchFamily="50" charset="-128"/>
              <a:ea typeface="游ゴシック Medium" panose="020B0500000000000000" pitchFamily="50" charset="-128"/>
            </a:endParaRPr>
          </a:p>
        </p:txBody>
      </p:sp>
      <p:sp>
        <p:nvSpPr>
          <p:cNvPr id="41" name="テキスト ボックス 6">
            <a:extLst>
              <a:ext uri="{FF2B5EF4-FFF2-40B4-BE49-F238E27FC236}">
                <a16:creationId xmlns:a16="http://schemas.microsoft.com/office/drawing/2014/main" id="{FD5A5EF4-C150-4955-A7A5-4D72E82C94C8}"/>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42" name="フッター プレースホルダー 3">
            <a:extLst>
              <a:ext uri="{FF2B5EF4-FFF2-40B4-BE49-F238E27FC236}">
                <a16:creationId xmlns:a16="http://schemas.microsoft.com/office/drawing/2014/main" id="{153D85D7-4F90-4BC2-826A-B32A0328362A}"/>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43" name="テキスト ボックス 14">
            <a:extLst>
              <a:ext uri="{FF2B5EF4-FFF2-40B4-BE49-F238E27FC236}">
                <a16:creationId xmlns:a16="http://schemas.microsoft.com/office/drawing/2014/main" id="{D9FD78E8-DFC4-4E17-B103-638474A0D137}"/>
              </a:ext>
            </a:extLst>
          </p:cNvPr>
          <p:cNvSpPr txBox="1">
            <a:spLocks noChangeArrowheads="1"/>
          </p:cNvSpPr>
          <p:nvPr/>
        </p:nvSpPr>
        <p:spPr bwMode="auto">
          <a:xfrm>
            <a:off x="7361697" y="6063258"/>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合否決定</a:t>
            </a:r>
          </a:p>
        </p:txBody>
      </p:sp>
      <p:sp>
        <p:nvSpPr>
          <p:cNvPr id="44" name="テキスト ボックス 14">
            <a:extLst>
              <a:ext uri="{FF2B5EF4-FFF2-40B4-BE49-F238E27FC236}">
                <a16:creationId xmlns:a16="http://schemas.microsoft.com/office/drawing/2014/main" id="{D1130733-278A-40BA-B577-E71AC82F6CFD}"/>
              </a:ext>
            </a:extLst>
          </p:cNvPr>
          <p:cNvSpPr txBox="1">
            <a:spLocks noChangeArrowheads="1"/>
          </p:cNvSpPr>
          <p:nvPr/>
        </p:nvSpPr>
        <p:spPr bwMode="auto">
          <a:xfrm>
            <a:off x="3911600" y="2501900"/>
            <a:ext cx="78581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5" name="テキスト ボックス 14">
            <a:extLst>
              <a:ext uri="{FF2B5EF4-FFF2-40B4-BE49-F238E27FC236}">
                <a16:creationId xmlns:a16="http://schemas.microsoft.com/office/drawing/2014/main" id="{FBC56153-CACF-4E42-8461-2CB509F8D157}"/>
              </a:ext>
            </a:extLst>
          </p:cNvPr>
          <p:cNvSpPr txBox="1">
            <a:spLocks noChangeArrowheads="1"/>
          </p:cNvSpPr>
          <p:nvPr/>
        </p:nvSpPr>
        <p:spPr bwMode="auto">
          <a:xfrm>
            <a:off x="3911600" y="4335066"/>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確認</a:t>
            </a:r>
          </a:p>
        </p:txBody>
      </p:sp>
      <p:sp>
        <p:nvSpPr>
          <p:cNvPr id="46" name="テキスト ボックス 14">
            <a:extLst>
              <a:ext uri="{FF2B5EF4-FFF2-40B4-BE49-F238E27FC236}">
                <a16:creationId xmlns:a16="http://schemas.microsoft.com/office/drawing/2014/main" id="{E4AAEE16-5271-40FC-B9BA-76773F7A7034}"/>
              </a:ext>
            </a:extLst>
          </p:cNvPr>
          <p:cNvSpPr txBox="1">
            <a:spLocks noChangeArrowheads="1"/>
          </p:cNvSpPr>
          <p:nvPr/>
        </p:nvSpPr>
        <p:spPr bwMode="auto">
          <a:xfrm>
            <a:off x="2268538" y="4911130"/>
            <a:ext cx="455846"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dirty="0">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7" name="テキスト ボックス 14">
            <a:extLst>
              <a:ext uri="{FF2B5EF4-FFF2-40B4-BE49-F238E27FC236}">
                <a16:creationId xmlns:a16="http://schemas.microsoft.com/office/drawing/2014/main" id="{3316A99F-BA1E-4046-928A-DBB49BDA2B47}"/>
              </a:ext>
            </a:extLst>
          </p:cNvPr>
          <p:cNvSpPr txBox="1">
            <a:spLocks noChangeArrowheads="1"/>
          </p:cNvSpPr>
          <p:nvPr/>
        </p:nvSpPr>
        <p:spPr bwMode="auto">
          <a:xfrm>
            <a:off x="3911600" y="4911130"/>
            <a:ext cx="7858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ja-JP" altLang="en-US" sz="1000" b="1">
                <a:solidFill>
                  <a:schemeClr val="accent6">
                    <a:lumMod val="60000"/>
                    <a:lumOff val="40000"/>
                  </a:schemeClr>
                </a:solidFill>
                <a:latin typeface="游ゴシック" panose="020B0400000000000000" pitchFamily="50" charset="-128"/>
                <a:ea typeface="游ゴシック" panose="020B0400000000000000" pitchFamily="50" charset="-128"/>
              </a:rPr>
              <a:t>経由</a:t>
            </a:r>
          </a:p>
        </p:txBody>
      </p:sp>
      <p:sp>
        <p:nvSpPr>
          <p:cNvPr id="48" name="テキスト ボックス 14">
            <a:extLst>
              <a:ext uri="{FF2B5EF4-FFF2-40B4-BE49-F238E27FC236}">
                <a16:creationId xmlns:a16="http://schemas.microsoft.com/office/drawing/2014/main" id="{1F2B2F4E-5E32-419C-A9DD-10F42C62FA0E}"/>
              </a:ext>
            </a:extLst>
          </p:cNvPr>
          <p:cNvSpPr txBox="1">
            <a:spLocks noChangeArrowheads="1"/>
          </p:cNvSpPr>
          <p:nvPr/>
        </p:nvSpPr>
        <p:spPr bwMode="auto">
          <a:xfrm>
            <a:off x="5619181" y="2636912"/>
            <a:ext cx="93980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spcAft>
                <a:spcPts val="300"/>
              </a:spcAft>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昇格年数</a:t>
            </a:r>
            <a:endParaRPr lang="en-US" altLang="ja-JP" sz="1050" b="1" dirty="0">
              <a:solidFill>
                <a:schemeClr val="accent6">
                  <a:lumMod val="60000"/>
                  <a:lumOff val="4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buFontTx/>
              <a:buNone/>
            </a:pPr>
            <a:r>
              <a:rPr lang="ja-JP" altLang="en-US" sz="1050" b="1" dirty="0">
                <a:solidFill>
                  <a:schemeClr val="accent6">
                    <a:lumMod val="60000"/>
                    <a:lumOff val="40000"/>
                  </a:schemeClr>
                </a:solidFill>
                <a:latin typeface="游ゴシック" panose="020B0400000000000000" pitchFamily="50" charset="-128"/>
                <a:ea typeface="游ゴシック" panose="020B0400000000000000" pitchFamily="50" charset="-128"/>
              </a:rPr>
              <a:t>評価結果</a:t>
            </a:r>
          </a:p>
        </p:txBody>
      </p:sp>
      <p:sp>
        <p:nvSpPr>
          <p:cNvPr id="2" name="スライド番号プレースホルダー 1">
            <a:extLst>
              <a:ext uri="{FF2B5EF4-FFF2-40B4-BE49-F238E27FC236}">
                <a16:creationId xmlns:a16="http://schemas.microsoft.com/office/drawing/2014/main" id="{BC2B99C5-2411-0E83-4082-71B3AA7D70DF}"/>
              </a:ext>
            </a:extLst>
          </p:cNvPr>
          <p:cNvSpPr>
            <a:spLocks noGrp="1"/>
          </p:cNvSpPr>
          <p:nvPr>
            <p:ph type="sldNum" sz="quarter" idx="12"/>
          </p:nvPr>
        </p:nvSpPr>
        <p:spPr/>
        <p:txBody>
          <a:bodyPr/>
          <a:lstStyle/>
          <a:p>
            <a:pPr>
              <a:defRPr/>
            </a:pPr>
            <a:fld id="{9220612B-C628-4C50-B197-07DF79448337}" type="slidenum">
              <a:rPr lang="ja-JP" altLang="en-US" smtClean="0"/>
              <a:pPr>
                <a:defRPr/>
              </a:pPr>
              <a:t>11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Effect transition="in" filter="fade">
                                      <p:cBhvr>
                                        <p:cTn id="9" dur="1000"/>
                                        <p:tgtEl>
                                          <p:spTgt spid="11"/>
                                        </p:tgtEl>
                                      </p:cBhvr>
                                    </p:animEffect>
                                  </p:childTnLst>
                                </p:cTn>
                              </p:par>
                            </p:childTnLst>
                          </p:cTn>
                        </p:par>
                        <p:par>
                          <p:cTn id="10" fill="hold" nodeType="afterGroup">
                            <p:stCondLst>
                              <p:cond delay="10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1000"/>
                                        <p:tgtEl>
                                          <p:spTgt spid="12"/>
                                        </p:tgtEl>
                                      </p:cBhvr>
                                    </p:animEffect>
                                  </p:childTnLst>
                                </p:cTn>
                              </p:par>
                            </p:childTnLst>
                          </p:cTn>
                        </p:par>
                        <p:par>
                          <p:cTn id="14" fill="hold" nodeType="afterGroup">
                            <p:stCondLst>
                              <p:cond delay="2000"/>
                            </p:stCondLst>
                            <p:childTnLst>
                              <p:par>
                                <p:cTn id="15" presetID="22" presetClass="entr" presetSubtype="2"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right)">
                                      <p:cBhvr>
                                        <p:cTn id="17" dur="500"/>
                                        <p:tgtEl>
                                          <p:spTgt spid="30"/>
                                        </p:tgtEl>
                                      </p:cBhvr>
                                    </p:animEffect>
                                  </p:childTnLst>
                                </p:cTn>
                              </p:par>
                            </p:childTnLst>
                          </p:cTn>
                        </p:par>
                        <p:par>
                          <p:cTn id="18" fill="hold" nodeType="afterGroup">
                            <p:stCondLst>
                              <p:cond delay="2500"/>
                            </p:stCondLst>
                            <p:childTnLst>
                              <p:par>
                                <p:cTn id="19" presetID="22" presetClass="entr" presetSubtype="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right)">
                                      <p:cBhvr>
                                        <p:cTn id="21" dur="1000"/>
                                        <p:tgtEl>
                                          <p:spTgt spid="22"/>
                                        </p:tgtEl>
                                      </p:cBhvr>
                                    </p:animEffect>
                                  </p:childTnLst>
                                </p:cTn>
                              </p:par>
                            </p:childTnLst>
                          </p:cTn>
                        </p:par>
                        <p:par>
                          <p:cTn id="22" fill="hold" nodeType="afterGroup">
                            <p:stCondLst>
                              <p:cond delay="3500"/>
                            </p:stCondLst>
                            <p:childTnLst>
                              <p:par>
                                <p:cTn id="23" presetID="2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up)">
                                      <p:cBhvr>
                                        <p:cTn id="25" dur="1000"/>
                                        <p:tgtEl>
                                          <p:spTgt spid="15"/>
                                        </p:tgtEl>
                                      </p:cBhvr>
                                    </p:animEffect>
                                  </p:childTnLst>
                                </p:cTn>
                              </p:par>
                            </p:childTnLst>
                          </p:cTn>
                        </p:par>
                        <p:par>
                          <p:cTn id="26" fill="hold" nodeType="afterGroup">
                            <p:stCondLst>
                              <p:cond delay="4500"/>
                            </p:stCondLst>
                            <p:childTnLst>
                              <p:par>
                                <p:cTn id="27" presetID="53"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Effect transition="in" filter="fade">
                                      <p:cBhvr>
                                        <p:cTn id="31" dur="1000"/>
                                        <p:tgtEl>
                                          <p:spTgt spid="16"/>
                                        </p:tgtEl>
                                      </p:cBhvr>
                                    </p:animEffect>
                                  </p:childTnLst>
                                </p:cTn>
                              </p:par>
                            </p:childTnLst>
                          </p:cTn>
                        </p:par>
                        <p:par>
                          <p:cTn id="32" fill="hold" nodeType="afterGroup">
                            <p:stCondLst>
                              <p:cond delay="5500"/>
                            </p:stCondLst>
                            <p:childTnLst>
                              <p:par>
                                <p:cTn id="33" presetID="22" presetClass="entr" presetSubtype="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1000"/>
                                        <p:tgtEl>
                                          <p:spTgt spid="14"/>
                                        </p:tgtEl>
                                      </p:cBhvr>
                                    </p:animEffect>
                                  </p:childTnLst>
                                </p:cTn>
                              </p:par>
                            </p:childTnLst>
                          </p:cTn>
                        </p:par>
                        <p:par>
                          <p:cTn id="36" fill="hold" nodeType="afterGroup">
                            <p:stCondLst>
                              <p:cond delay="6500"/>
                            </p:stCondLst>
                            <p:childTnLst>
                              <p:par>
                                <p:cTn id="37" presetID="53"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Effect transition="in" filter="fade">
                                      <p:cBhvr>
                                        <p:cTn id="41" dur="1000"/>
                                        <p:tgtEl>
                                          <p:spTgt spid="18"/>
                                        </p:tgtEl>
                                      </p:cBhvr>
                                    </p:animEffect>
                                  </p:childTnLst>
                                </p:cTn>
                              </p:par>
                            </p:childTnLst>
                          </p:cTn>
                        </p:par>
                        <p:par>
                          <p:cTn id="42" fill="hold" nodeType="afterGroup">
                            <p:stCondLst>
                              <p:cond delay="75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1000"/>
                                        <p:tgtEl>
                                          <p:spTgt spid="13"/>
                                        </p:tgtEl>
                                      </p:cBhvr>
                                    </p:animEffect>
                                  </p:childTnLst>
                                </p:cTn>
                              </p:par>
                            </p:childTnLst>
                          </p:cTn>
                        </p:par>
                        <p:par>
                          <p:cTn id="46" fill="hold" nodeType="afterGroup">
                            <p:stCondLst>
                              <p:cond delay="85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1000"/>
                                        <p:tgtEl>
                                          <p:spTgt spid="17"/>
                                        </p:tgtEl>
                                      </p:cBhvr>
                                    </p:animEffect>
                                  </p:childTnLst>
                                </p:cTn>
                              </p:par>
                            </p:childTnLst>
                          </p:cTn>
                        </p:par>
                        <p:par>
                          <p:cTn id="50" fill="hold" nodeType="afterGroup">
                            <p:stCondLst>
                              <p:cond delay="9500"/>
                            </p:stCondLst>
                            <p:childTnLst>
                              <p:par>
                                <p:cTn id="51" presetID="22" presetClass="entr" presetSubtype="8"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1000"/>
                                        <p:tgtEl>
                                          <p:spTgt spid="34"/>
                                        </p:tgtEl>
                                      </p:cBhvr>
                                    </p:animEffect>
                                  </p:childTnLst>
                                </p:cTn>
                              </p:par>
                            </p:childTnLst>
                          </p:cTn>
                        </p:par>
                        <p:par>
                          <p:cTn id="54" fill="hold" nodeType="afterGroup">
                            <p:stCondLst>
                              <p:cond delay="10500"/>
                            </p:stCondLst>
                            <p:childTnLst>
                              <p:par>
                                <p:cTn id="55" presetID="22" presetClass="entr" presetSubtype="8"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1000"/>
                                        <p:tgtEl>
                                          <p:spTgt spid="23"/>
                                        </p:tgtEl>
                                      </p:cBhvr>
                                    </p:animEffect>
                                  </p:childTnLst>
                                </p:cTn>
                              </p:par>
                            </p:childTnLst>
                          </p:cTn>
                        </p:par>
                        <p:par>
                          <p:cTn id="58" fill="hold" nodeType="afterGroup">
                            <p:stCondLst>
                              <p:cond delay="11500"/>
                            </p:stCondLst>
                            <p:childTnLst>
                              <p:par>
                                <p:cTn id="59" presetID="53"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1000" fill="hold"/>
                                        <p:tgtEl>
                                          <p:spTgt spid="20"/>
                                        </p:tgtEl>
                                        <p:attrNameLst>
                                          <p:attrName>ppt_w</p:attrName>
                                        </p:attrNameLst>
                                      </p:cBhvr>
                                      <p:tavLst>
                                        <p:tav tm="0">
                                          <p:val>
                                            <p:fltVal val="0"/>
                                          </p:val>
                                        </p:tav>
                                        <p:tav tm="100000">
                                          <p:val>
                                            <p:strVal val="#ppt_w"/>
                                          </p:val>
                                        </p:tav>
                                      </p:tavLst>
                                    </p:anim>
                                    <p:anim calcmode="lin" valueType="num">
                                      <p:cBhvr>
                                        <p:cTn id="62" dur="1000" fill="hold"/>
                                        <p:tgtEl>
                                          <p:spTgt spid="20"/>
                                        </p:tgtEl>
                                        <p:attrNameLst>
                                          <p:attrName>ppt_h</p:attrName>
                                        </p:attrNameLst>
                                      </p:cBhvr>
                                      <p:tavLst>
                                        <p:tav tm="0">
                                          <p:val>
                                            <p:fltVal val="0"/>
                                          </p:val>
                                        </p:tav>
                                        <p:tav tm="100000">
                                          <p:val>
                                            <p:strVal val="#ppt_h"/>
                                          </p:val>
                                        </p:tav>
                                      </p:tavLst>
                                    </p:anim>
                                    <p:animEffect transition="in" filter="fade">
                                      <p:cBhvr>
                                        <p:cTn id="63" dur="1000"/>
                                        <p:tgtEl>
                                          <p:spTgt spid="20"/>
                                        </p:tgtEl>
                                      </p:cBhvr>
                                    </p:animEffect>
                                  </p:childTnLst>
                                </p:cTn>
                              </p:par>
                            </p:childTnLst>
                          </p:cTn>
                        </p:par>
                        <p:par>
                          <p:cTn id="64" fill="hold" nodeType="afterGroup">
                            <p:stCondLst>
                              <p:cond delay="12500"/>
                            </p:stCondLst>
                            <p:childTnLst>
                              <p:par>
                                <p:cTn id="65" presetID="22" presetClass="entr" presetSubtype="1"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up)">
                                      <p:cBhvr>
                                        <p:cTn id="67" dur="1000"/>
                                        <p:tgtEl>
                                          <p:spTgt spid="19"/>
                                        </p:tgtEl>
                                      </p:cBhvr>
                                    </p:animEffect>
                                  </p:childTnLst>
                                </p:cTn>
                              </p:par>
                            </p:childTnLst>
                          </p:cTn>
                        </p:par>
                        <p:par>
                          <p:cTn id="68" fill="hold" nodeType="afterGroup">
                            <p:stCondLst>
                              <p:cond delay="13500"/>
                            </p:stCondLst>
                            <p:childTnLst>
                              <p:par>
                                <p:cTn id="69" presetID="53" presetClass="entr" presetSubtype="0"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1000" fill="hold"/>
                                        <p:tgtEl>
                                          <p:spTgt spid="9"/>
                                        </p:tgtEl>
                                        <p:attrNameLst>
                                          <p:attrName>ppt_w</p:attrName>
                                        </p:attrNameLst>
                                      </p:cBhvr>
                                      <p:tavLst>
                                        <p:tav tm="0">
                                          <p:val>
                                            <p:fltVal val="0"/>
                                          </p:val>
                                        </p:tav>
                                        <p:tav tm="100000">
                                          <p:val>
                                            <p:strVal val="#ppt_w"/>
                                          </p:val>
                                        </p:tav>
                                      </p:tavLst>
                                    </p:anim>
                                    <p:anim calcmode="lin" valueType="num">
                                      <p:cBhvr>
                                        <p:cTn id="72" dur="1000" fill="hold"/>
                                        <p:tgtEl>
                                          <p:spTgt spid="9"/>
                                        </p:tgtEl>
                                        <p:attrNameLst>
                                          <p:attrName>ppt_h</p:attrName>
                                        </p:attrNameLst>
                                      </p:cBhvr>
                                      <p:tavLst>
                                        <p:tav tm="0">
                                          <p:val>
                                            <p:fltVal val="0"/>
                                          </p:val>
                                        </p:tav>
                                        <p:tav tm="100000">
                                          <p:val>
                                            <p:strVal val="#ppt_h"/>
                                          </p:val>
                                        </p:tav>
                                      </p:tavLst>
                                    </p:anim>
                                    <p:animEffect transition="in" filter="fade">
                                      <p:cBhvr>
                                        <p:cTn id="73" dur="1000"/>
                                        <p:tgtEl>
                                          <p:spTgt spid="9"/>
                                        </p:tgtEl>
                                      </p:cBhvr>
                                    </p:animEffect>
                                  </p:childTnLst>
                                </p:cTn>
                              </p:par>
                            </p:childTnLst>
                          </p:cTn>
                        </p:par>
                        <p:par>
                          <p:cTn id="74" fill="hold" nodeType="afterGroup">
                            <p:stCondLst>
                              <p:cond delay="14500"/>
                            </p:stCondLst>
                            <p:childTnLst>
                              <p:par>
                                <p:cTn id="75" presetID="22" presetClass="entr" presetSubtype="2"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right)">
                                      <p:cBhvr>
                                        <p:cTn id="77" dur="1000"/>
                                        <p:tgtEl>
                                          <p:spTgt spid="24"/>
                                        </p:tgtEl>
                                      </p:cBhvr>
                                    </p:animEffect>
                                  </p:childTnLst>
                                </p:cTn>
                              </p:par>
                            </p:childTnLst>
                          </p:cTn>
                        </p:par>
                        <p:par>
                          <p:cTn id="78" fill="hold" nodeType="afterGroup">
                            <p:stCondLst>
                              <p:cond delay="15500"/>
                            </p:stCondLst>
                            <p:childTnLst>
                              <p:par>
                                <p:cTn id="79" presetID="22" presetClass="entr" presetSubtype="2"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wipe(right)">
                                      <p:cBhvr>
                                        <p:cTn id="81" dur="1000"/>
                                        <p:tgtEl>
                                          <p:spTgt spid="33"/>
                                        </p:tgtEl>
                                      </p:cBhvr>
                                    </p:animEffect>
                                  </p:childTnLst>
                                </p:cTn>
                              </p:par>
                            </p:childTnLst>
                          </p:cTn>
                        </p:par>
                        <p:par>
                          <p:cTn id="82" fill="hold" nodeType="afterGroup">
                            <p:stCondLst>
                              <p:cond delay="16500"/>
                            </p:stCondLst>
                            <p:childTnLst>
                              <p:par>
                                <p:cTn id="83" presetID="22" presetClass="entr" presetSubtype="2" fill="hold"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wipe(right)">
                                      <p:cBhvr>
                                        <p:cTn id="85" dur="1000"/>
                                        <p:tgtEl>
                                          <p:spTgt spid="25"/>
                                        </p:tgtEl>
                                      </p:cBhvr>
                                    </p:animEffect>
                                  </p:childTnLst>
                                </p:cTn>
                              </p:par>
                            </p:childTnLst>
                          </p:cTn>
                        </p:par>
                        <p:par>
                          <p:cTn id="86" fill="hold" nodeType="afterGroup">
                            <p:stCondLst>
                              <p:cond delay="17500"/>
                            </p:stCondLst>
                            <p:childTnLst>
                              <p:par>
                                <p:cTn id="87" presetID="22" presetClass="entr" presetSubtype="2" fill="hold" grpId="0"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right)">
                                      <p:cBhvr>
                                        <p:cTn id="89" dur="1000"/>
                                        <p:tgtEl>
                                          <p:spTgt spid="31"/>
                                        </p:tgtEl>
                                      </p:cBhvr>
                                    </p:animEffect>
                                  </p:childTnLst>
                                </p:cTn>
                              </p:par>
                            </p:childTnLst>
                          </p:cTn>
                        </p:par>
                        <p:par>
                          <p:cTn id="90" fill="hold" nodeType="afterGroup">
                            <p:stCondLst>
                              <p:cond delay="18500"/>
                            </p:stCondLst>
                            <p:childTnLst>
                              <p:par>
                                <p:cTn id="91" presetID="22" presetClass="entr" presetSubtype="2" fill="hold"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wipe(right)">
                                      <p:cBhvr>
                                        <p:cTn id="93" dur="1000"/>
                                        <p:tgtEl>
                                          <p:spTgt spid="27"/>
                                        </p:tgtEl>
                                      </p:cBhvr>
                                    </p:animEffect>
                                  </p:childTnLst>
                                </p:cTn>
                              </p:par>
                            </p:childTnLst>
                          </p:cTn>
                        </p:par>
                        <p:par>
                          <p:cTn id="94" fill="hold" nodeType="afterGroup">
                            <p:stCondLst>
                              <p:cond delay="19500"/>
                            </p:stCondLst>
                            <p:childTnLst>
                              <p:par>
                                <p:cTn id="95" presetID="22" presetClass="entr" presetSubtype="1"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wipe(up)">
                                      <p:cBhvr>
                                        <p:cTn id="97" dur="1000"/>
                                        <p:tgtEl>
                                          <p:spTgt spid="26"/>
                                        </p:tgtEl>
                                      </p:cBhvr>
                                    </p:animEffect>
                                  </p:childTnLst>
                                </p:cTn>
                              </p:par>
                              <p:par>
                                <p:cTn id="98" presetID="53" presetClass="entr" presetSubtype="0" fill="hold" nodeType="with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p:cTn id="100" dur="1000" fill="hold"/>
                                        <p:tgtEl>
                                          <p:spTgt spid="10"/>
                                        </p:tgtEl>
                                        <p:attrNameLst>
                                          <p:attrName>ppt_w</p:attrName>
                                        </p:attrNameLst>
                                      </p:cBhvr>
                                      <p:tavLst>
                                        <p:tav tm="0">
                                          <p:val>
                                            <p:fltVal val="0"/>
                                          </p:val>
                                        </p:tav>
                                        <p:tav tm="100000">
                                          <p:val>
                                            <p:strVal val="#ppt_w"/>
                                          </p:val>
                                        </p:tav>
                                      </p:tavLst>
                                    </p:anim>
                                    <p:anim calcmode="lin" valueType="num">
                                      <p:cBhvr>
                                        <p:cTn id="101" dur="1000" fill="hold"/>
                                        <p:tgtEl>
                                          <p:spTgt spid="10"/>
                                        </p:tgtEl>
                                        <p:attrNameLst>
                                          <p:attrName>ppt_h</p:attrName>
                                        </p:attrNameLst>
                                      </p:cBhvr>
                                      <p:tavLst>
                                        <p:tav tm="0">
                                          <p:val>
                                            <p:fltVal val="0"/>
                                          </p:val>
                                        </p:tav>
                                        <p:tav tm="100000">
                                          <p:val>
                                            <p:strVal val="#ppt_h"/>
                                          </p:val>
                                        </p:tav>
                                      </p:tavLst>
                                    </p:anim>
                                    <p:animEffect transition="in" filter="fade">
                                      <p:cBhvr>
                                        <p:cTn id="102" dur="1000"/>
                                        <p:tgtEl>
                                          <p:spTgt spid="10"/>
                                        </p:tgtEl>
                                      </p:cBhvr>
                                    </p:animEffect>
                                  </p:childTnLst>
                                </p:cTn>
                              </p:par>
                            </p:childTnLst>
                          </p:cTn>
                        </p:par>
                        <p:par>
                          <p:cTn id="103" fill="hold" nodeType="afterGroup">
                            <p:stCondLst>
                              <p:cond delay="20500"/>
                            </p:stCondLst>
                            <p:childTnLst>
                              <p:par>
                                <p:cTn id="104" presetID="22" presetClass="entr" presetSubtype="1"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up)">
                                      <p:cBhvr>
                                        <p:cTn id="106" dur="1000"/>
                                        <p:tgtEl>
                                          <p:spTgt spid="28"/>
                                        </p:tgtEl>
                                      </p:cBhvr>
                                    </p:animEffect>
                                  </p:childTnLst>
                                </p:cTn>
                              </p:par>
                            </p:childTnLst>
                          </p:cTn>
                        </p:par>
                        <p:par>
                          <p:cTn id="107" fill="hold" nodeType="afterGroup">
                            <p:stCondLst>
                              <p:cond delay="21500"/>
                            </p:stCondLst>
                            <p:childTnLst>
                              <p:par>
                                <p:cTn id="108" presetID="22" presetClass="entr" presetSubtype="8" fill="hold" nodeType="after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left)">
                                      <p:cBhvr>
                                        <p:cTn id="110" dur="1000"/>
                                        <p:tgtEl>
                                          <p:spTgt spid="29"/>
                                        </p:tgtEl>
                                      </p:cBhvr>
                                    </p:animEffect>
                                  </p:childTnLst>
                                </p:cTn>
                              </p:par>
                            </p:childTnLst>
                          </p:cTn>
                        </p:par>
                        <p:par>
                          <p:cTn id="111" fill="hold" nodeType="afterGroup">
                            <p:stCondLst>
                              <p:cond delay="22500"/>
                            </p:stCondLst>
                            <p:childTnLst>
                              <p:par>
                                <p:cTn id="112" presetID="53" presetClass="entr" presetSubtype="0" fill="hold" nodeType="afterEffect">
                                  <p:stCondLst>
                                    <p:cond delay="0"/>
                                  </p:stCondLst>
                                  <p:childTnLst>
                                    <p:set>
                                      <p:cBhvr>
                                        <p:cTn id="113" dur="1" fill="hold">
                                          <p:stCondLst>
                                            <p:cond delay="0"/>
                                          </p:stCondLst>
                                        </p:cTn>
                                        <p:tgtEl>
                                          <p:spTgt spid="8"/>
                                        </p:tgtEl>
                                        <p:attrNameLst>
                                          <p:attrName>style.visibility</p:attrName>
                                        </p:attrNameLst>
                                      </p:cBhvr>
                                      <p:to>
                                        <p:strVal val="visible"/>
                                      </p:to>
                                    </p:set>
                                    <p:anim calcmode="lin" valueType="num">
                                      <p:cBhvr>
                                        <p:cTn id="114" dur="1000" fill="hold"/>
                                        <p:tgtEl>
                                          <p:spTgt spid="8"/>
                                        </p:tgtEl>
                                        <p:attrNameLst>
                                          <p:attrName>ppt_w</p:attrName>
                                        </p:attrNameLst>
                                      </p:cBhvr>
                                      <p:tavLst>
                                        <p:tav tm="0">
                                          <p:val>
                                            <p:fltVal val="0"/>
                                          </p:val>
                                        </p:tav>
                                        <p:tav tm="100000">
                                          <p:val>
                                            <p:strVal val="#ppt_w"/>
                                          </p:val>
                                        </p:tav>
                                      </p:tavLst>
                                    </p:anim>
                                    <p:anim calcmode="lin" valueType="num">
                                      <p:cBhvr>
                                        <p:cTn id="115" dur="1000" fill="hold"/>
                                        <p:tgtEl>
                                          <p:spTgt spid="8"/>
                                        </p:tgtEl>
                                        <p:attrNameLst>
                                          <p:attrName>ppt_h</p:attrName>
                                        </p:attrNameLst>
                                      </p:cBhvr>
                                      <p:tavLst>
                                        <p:tav tm="0">
                                          <p:val>
                                            <p:fltVal val="0"/>
                                          </p:val>
                                        </p:tav>
                                        <p:tav tm="100000">
                                          <p:val>
                                            <p:strVal val="#ppt_h"/>
                                          </p:val>
                                        </p:tav>
                                      </p:tavLst>
                                    </p:anim>
                                    <p:animEffect transition="in" filter="fade">
                                      <p:cBhvr>
                                        <p:cTn id="116" dur="1000"/>
                                        <p:tgtEl>
                                          <p:spTgt spid="8"/>
                                        </p:tgtEl>
                                      </p:cBhvr>
                                    </p:animEffect>
                                  </p:childTnLst>
                                </p:cTn>
                              </p:par>
                            </p:childTnLst>
                          </p:cTn>
                        </p:par>
                        <p:par>
                          <p:cTn id="117" fill="hold" nodeType="afterGroup">
                            <p:stCondLst>
                              <p:cond delay="23500"/>
                            </p:stCondLst>
                            <p:childTnLst>
                              <p:par>
                                <p:cTn id="118" presetID="22" presetClass="entr" presetSubtype="8" fill="hold" nodeType="after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left)">
                                      <p:cBhvr>
                                        <p:cTn id="120" dur="1000"/>
                                        <p:tgtEl>
                                          <p:spTgt spid="21"/>
                                        </p:tgtEl>
                                      </p:cBhvr>
                                    </p:animEffect>
                                  </p:childTnLst>
                                </p:cTn>
                              </p:par>
                            </p:childTnLst>
                          </p:cTn>
                        </p:par>
                        <p:par>
                          <p:cTn id="121" fill="hold" nodeType="afterGroup">
                            <p:stCondLst>
                              <p:cond delay="24500"/>
                            </p:stCondLst>
                            <p:childTnLst>
                              <p:par>
                                <p:cTn id="122" presetID="22" presetClass="entr" presetSubtype="8" fill="hold" grpId="0" nodeType="after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left)">
                                      <p:cBhvr>
                                        <p:cTn id="124" dur="1000"/>
                                        <p:tgtEl>
                                          <p:spTgt spid="32"/>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right)">
                                      <p:cBhvr>
                                        <p:cTn id="127" dur="500"/>
                                        <p:tgtEl>
                                          <p:spTgt spid="44"/>
                                        </p:tgtEl>
                                      </p:cBhvr>
                                    </p:animEffect>
                                  </p:childTnLst>
                                </p:cTn>
                              </p:par>
                            </p:childTnLst>
                          </p:cTn>
                        </p:par>
                        <p:par>
                          <p:cTn id="128" fill="hold">
                            <p:stCondLst>
                              <p:cond delay="25500"/>
                            </p:stCondLst>
                            <p:childTnLst>
                              <p:par>
                                <p:cTn id="129" presetID="22" presetClass="entr" presetSubtype="8" fill="hold" grpId="0" nodeType="afterEffect">
                                  <p:stCondLst>
                                    <p:cond delay="0"/>
                                  </p:stCondLst>
                                  <p:childTnLst>
                                    <p:set>
                                      <p:cBhvr>
                                        <p:cTn id="130" dur="1" fill="hold">
                                          <p:stCondLst>
                                            <p:cond delay="0"/>
                                          </p:stCondLst>
                                        </p:cTn>
                                        <p:tgtEl>
                                          <p:spTgt spid="45"/>
                                        </p:tgtEl>
                                        <p:attrNameLst>
                                          <p:attrName>style.visibility</p:attrName>
                                        </p:attrNameLst>
                                      </p:cBhvr>
                                      <p:to>
                                        <p:strVal val="visible"/>
                                      </p:to>
                                    </p:set>
                                    <p:animEffect transition="in" filter="wipe(left)">
                                      <p:cBhvr>
                                        <p:cTn id="131" dur="500"/>
                                        <p:tgtEl>
                                          <p:spTgt spid="45"/>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47"/>
                                        </p:tgtEl>
                                        <p:attrNameLst>
                                          <p:attrName>style.visibility</p:attrName>
                                        </p:attrNameLst>
                                      </p:cBhvr>
                                      <p:to>
                                        <p:strVal val="visible"/>
                                      </p:to>
                                    </p:set>
                                    <p:animEffect transition="in" filter="wipe(right)">
                                      <p:cBhvr>
                                        <p:cTn id="134" dur="500"/>
                                        <p:tgtEl>
                                          <p:spTgt spid="47"/>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wipe(right)">
                                      <p:cBhvr>
                                        <p:cTn id="137" dur="500"/>
                                        <p:tgtEl>
                                          <p:spTgt spid="46"/>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43"/>
                                        </p:tgtEl>
                                        <p:attrNameLst>
                                          <p:attrName>style.visibility</p:attrName>
                                        </p:attrNameLst>
                                      </p:cBhvr>
                                      <p:to>
                                        <p:strVal val="visible"/>
                                      </p:to>
                                    </p:set>
                                    <p:animEffect transition="in" filter="wipe(left)">
                                      <p:cBhvr>
                                        <p:cTn id="140" dur="1000"/>
                                        <p:tgtEl>
                                          <p:spTgt spid="43"/>
                                        </p:tgtEl>
                                      </p:cBhvr>
                                    </p:animEffect>
                                  </p:childTnLst>
                                </p:cTn>
                              </p:par>
                            </p:childTnLst>
                          </p:cTn>
                        </p:par>
                        <p:par>
                          <p:cTn id="141" fill="hold">
                            <p:stCondLst>
                              <p:cond delay="26500"/>
                            </p:stCondLst>
                            <p:childTnLst>
                              <p:par>
                                <p:cTn id="142" presetID="22" presetClass="entr" presetSubtype="1" fill="hold" grpId="0" nodeType="after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up)">
                                      <p:cBhvr>
                                        <p:cTn id="14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43" grpId="0"/>
      <p:bldP spid="44" grpId="0"/>
      <p:bldP spid="45" grpId="0"/>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a:extLst>
              <a:ext uri="{FF2B5EF4-FFF2-40B4-BE49-F238E27FC236}">
                <a16:creationId xmlns:a16="http://schemas.microsoft.com/office/drawing/2014/main" id="{E698DAA4-8816-4C5A-B018-7684D464DFC5}"/>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3" name="コンテンツ プレースホルダー 2">
            <a:extLst>
              <a:ext uri="{FF2B5EF4-FFF2-40B4-BE49-F238E27FC236}">
                <a16:creationId xmlns:a16="http://schemas.microsoft.com/office/drawing/2014/main" id="{92E8E9BA-C4D0-4B39-B29E-E93E996A0307}"/>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en-US" altLang="ja-JP" dirty="0"/>
              <a:t>G</a:t>
            </a:r>
            <a:r>
              <a:rPr lang="ja-JP" altLang="en-US" dirty="0"/>
              <a:t>．昇進基準　</a:t>
            </a:r>
            <a:endParaRPr lang="en-US" altLang="ja-JP" dirty="0"/>
          </a:p>
          <a:p>
            <a:pPr marL="0" indent="0" eaLnBrk="1" hangingPunct="1">
              <a:buFont typeface="Wingdings" panose="05000000000000000000" pitchFamily="2" charset="2"/>
              <a:buNone/>
              <a:defRPr/>
            </a:pPr>
            <a:endParaRPr lang="en-US" altLang="ja-JP" dirty="0"/>
          </a:p>
          <a:p>
            <a:pPr marL="4679950" indent="-285750" eaLnBrk="1" hangingPunct="1">
              <a:spcAft>
                <a:spcPts val="1200"/>
              </a:spcAft>
              <a:buClr>
                <a:schemeClr val="accent1">
                  <a:lumMod val="50000"/>
                </a:schemeClr>
              </a:buClr>
              <a:defRPr/>
            </a:pPr>
            <a:r>
              <a:rPr lang="ja-JP" altLang="en-US" sz="1600" dirty="0">
                <a:solidFill>
                  <a:schemeClr val="accent1">
                    <a:lumMod val="50000"/>
                  </a:schemeClr>
                </a:solidFill>
              </a:rPr>
              <a:t>昇進人事の発生理由</a:t>
            </a:r>
            <a:endParaRPr lang="en-US" altLang="ja-JP" sz="16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組織が大きくなり新しい部署が発生した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ある社員が昇進することにより空席が発生した</a:t>
            </a:r>
            <a:endParaRPr lang="en-US" altLang="ja-JP" sz="1400" dirty="0">
              <a:solidFill>
                <a:schemeClr val="accent1">
                  <a:lumMod val="50000"/>
                </a:schemeClr>
              </a:solidFill>
            </a:endParaRPr>
          </a:p>
          <a:p>
            <a:pPr marL="5022850" indent="-354013" eaLnBrk="1" hangingPunct="1">
              <a:buClr>
                <a:schemeClr val="accent1">
                  <a:lumMod val="50000"/>
                </a:schemeClr>
              </a:buClr>
              <a:buFont typeface="+mj-ea"/>
              <a:buAutoNum type="circleNumDbPlain"/>
              <a:defRPr/>
            </a:pPr>
            <a:r>
              <a:rPr lang="ja-JP" altLang="en-US" sz="1400" dirty="0">
                <a:solidFill>
                  <a:schemeClr val="accent1">
                    <a:lumMod val="50000"/>
                  </a:schemeClr>
                </a:solidFill>
              </a:rPr>
              <a:t>ある社員が退職したため空席が発生した</a:t>
            </a:r>
            <a:endParaRPr lang="en-US" altLang="ja-JP" sz="1400" dirty="0">
              <a:solidFill>
                <a:schemeClr val="accent1">
                  <a:lumMod val="50000"/>
                </a:schemeClr>
              </a:solidFill>
            </a:endParaRPr>
          </a:p>
        </p:txBody>
      </p:sp>
      <p:graphicFrame>
        <p:nvGraphicFramePr>
          <p:cNvPr id="7" name="コンテンツ プレースホルダ 5">
            <a:extLst>
              <a:ext uri="{FF2B5EF4-FFF2-40B4-BE49-F238E27FC236}">
                <a16:creationId xmlns:a16="http://schemas.microsoft.com/office/drawing/2014/main" id="{ADAACDB7-3C30-483C-9D25-1FD83EB87B4D}"/>
              </a:ext>
            </a:extLst>
          </p:cNvPr>
          <p:cNvGraphicFramePr>
            <a:graphicFrameLocks/>
          </p:cNvGraphicFramePr>
          <p:nvPr/>
        </p:nvGraphicFramePr>
        <p:xfrm>
          <a:off x="611188" y="1844675"/>
          <a:ext cx="4321175" cy="4344987"/>
        </p:xfrm>
        <a:graphic>
          <a:graphicData uri="http://schemas.openxmlformats.org/drawingml/2006/table">
            <a:tbl>
              <a:tblPr firstRow="1" bandRow="1">
                <a:tableStyleId>{5C22544A-7EE6-4342-B048-85BDC9FD1C3A}</a:tableStyleId>
              </a:tblPr>
              <a:tblGrid>
                <a:gridCol w="1016748">
                  <a:extLst>
                    <a:ext uri="{9D8B030D-6E8A-4147-A177-3AD203B41FA5}">
                      <a16:colId xmlns:a16="http://schemas.microsoft.com/office/drawing/2014/main" val="20000"/>
                    </a:ext>
                  </a:extLst>
                </a:gridCol>
                <a:gridCol w="1101476">
                  <a:extLst>
                    <a:ext uri="{9D8B030D-6E8A-4147-A177-3AD203B41FA5}">
                      <a16:colId xmlns:a16="http://schemas.microsoft.com/office/drawing/2014/main" val="20001"/>
                    </a:ext>
                  </a:extLst>
                </a:gridCol>
                <a:gridCol w="2202951">
                  <a:extLst>
                    <a:ext uri="{9D8B030D-6E8A-4147-A177-3AD203B41FA5}">
                      <a16:colId xmlns:a16="http://schemas.microsoft.com/office/drawing/2014/main" val="20002"/>
                    </a:ext>
                  </a:extLst>
                </a:gridCol>
              </a:tblGrid>
              <a:tr h="456795">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役　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対象成長等級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lnSpc>
                          <a:spcPct val="150000"/>
                        </a:lnSpc>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選　考　基　準</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部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８・９等級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次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７・８等級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l"/>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６・７等級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課長補佐</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５・６等級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係　長</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４・５等級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r h="648032">
                <a:tc>
                  <a:txBody>
                    <a:bodyPr/>
                    <a:lstStyle/>
                    <a:p>
                      <a:pPr algn="ct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主　任</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３・４等級</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dirty="0">
                          <a:solidFill>
                            <a:schemeClr val="bg2"/>
                          </a:solidFill>
                          <a:latin typeface="游ゴシック Medium" panose="020B0500000000000000" pitchFamily="50" charset="-128"/>
                          <a:ea typeface="游ゴシック Medium" panose="020B0500000000000000" pitchFamily="50" charset="-128"/>
                        </a:rPr>
                        <a:t>対象成長等級で、総合評価点数の高い社員の中から選ぶ</a:t>
                      </a:r>
                    </a:p>
                  </a:txBody>
                  <a:tcPr marL="91454" marR="91454" marT="45722" marB="4572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8" name="テキスト ボックス 6">
            <a:extLst>
              <a:ext uri="{FF2B5EF4-FFF2-40B4-BE49-F238E27FC236}">
                <a16:creationId xmlns:a16="http://schemas.microsoft.com/office/drawing/2014/main" id="{3B113BB7-3931-4407-868D-F5147CEBA081}"/>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1" name="フッター プレースホルダー 3">
            <a:extLst>
              <a:ext uri="{FF2B5EF4-FFF2-40B4-BE49-F238E27FC236}">
                <a16:creationId xmlns:a16="http://schemas.microsoft.com/office/drawing/2014/main" id="{01A34717-F635-4231-994D-E97EFBF1988D}"/>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59630803-D1D2-5F84-9F47-23957CA9EBA3}"/>
              </a:ext>
            </a:extLst>
          </p:cNvPr>
          <p:cNvSpPr>
            <a:spLocks noGrp="1"/>
          </p:cNvSpPr>
          <p:nvPr>
            <p:ph type="sldNum" sz="quarter" idx="12"/>
          </p:nvPr>
        </p:nvSpPr>
        <p:spPr/>
        <p:txBody>
          <a:bodyPr/>
          <a:lstStyle/>
          <a:p>
            <a:pPr>
              <a:defRPr/>
            </a:pPr>
            <a:fld id="{9220612B-C628-4C50-B197-07DF79448337}" type="slidenum">
              <a:rPr lang="ja-JP" altLang="en-US" smtClean="0"/>
              <a:pPr>
                <a:defRPr/>
              </a:pPr>
              <a:t>12</a:t>
            </a:fld>
            <a:endParaRPr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a:extLst>
              <a:ext uri="{FF2B5EF4-FFF2-40B4-BE49-F238E27FC236}">
                <a16:creationId xmlns:a16="http://schemas.microsoft.com/office/drawing/2014/main" id="{F509EB81-08E4-4189-8361-0ECF6FE773E2}"/>
              </a:ext>
            </a:extLst>
          </p:cNvPr>
          <p:cNvSpPr>
            <a:spLocks noGrp="1" noChangeArrowheads="1"/>
          </p:cNvSpPr>
          <p:nvPr>
            <p:ph type="title"/>
          </p:nvPr>
        </p:nvSpPr>
        <p:spPr>
          <a:xfrm>
            <a:off x="323850" y="260350"/>
            <a:ext cx="8134350" cy="865188"/>
          </a:xfrm>
        </p:spPr>
        <p:txBody>
          <a:bodyPr/>
          <a:lstStyle/>
          <a:p>
            <a:pPr eaLnBrk="1" hangingPunct="1"/>
            <a:r>
              <a:rPr lang="ja-JP" altLang="en-US" dirty="0"/>
              <a:t>５．賃金制度について</a:t>
            </a:r>
          </a:p>
        </p:txBody>
      </p:sp>
      <p:sp>
        <p:nvSpPr>
          <p:cNvPr id="21507" name="コンテンツ プレースホルダー 2">
            <a:extLst>
              <a:ext uri="{FF2B5EF4-FFF2-40B4-BE49-F238E27FC236}">
                <a16:creationId xmlns:a16="http://schemas.microsoft.com/office/drawing/2014/main" id="{B1E98AA2-0EB6-4556-8C5C-433278DF76AF}"/>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Ａ．新賃金体系</a:t>
            </a:r>
          </a:p>
        </p:txBody>
      </p:sp>
      <p:sp>
        <p:nvSpPr>
          <p:cNvPr id="79" name="正方形/長方形 78">
            <a:extLst>
              <a:ext uri="{FF2B5EF4-FFF2-40B4-BE49-F238E27FC236}">
                <a16:creationId xmlns:a16="http://schemas.microsoft.com/office/drawing/2014/main" id="{48FE7842-C8E2-46A2-BC79-39245D8CED20}"/>
              </a:ext>
            </a:extLst>
          </p:cNvPr>
          <p:cNvSpPr/>
          <p:nvPr/>
        </p:nvSpPr>
        <p:spPr>
          <a:xfrm>
            <a:off x="4857752" y="1727219"/>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sp>
        <p:nvSpPr>
          <p:cNvPr id="80" name="正方形/長方形 79">
            <a:extLst>
              <a:ext uri="{FF2B5EF4-FFF2-40B4-BE49-F238E27FC236}">
                <a16:creationId xmlns:a16="http://schemas.microsoft.com/office/drawing/2014/main" id="{A82622A3-E483-4897-8695-C74D5E51117C}"/>
              </a:ext>
            </a:extLst>
          </p:cNvPr>
          <p:cNvSpPr/>
          <p:nvPr/>
        </p:nvSpPr>
        <p:spPr>
          <a:xfrm>
            <a:off x="4857752" y="2155847"/>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81" name="正方形/長方形 80">
            <a:extLst>
              <a:ext uri="{FF2B5EF4-FFF2-40B4-BE49-F238E27FC236}">
                <a16:creationId xmlns:a16="http://schemas.microsoft.com/office/drawing/2014/main" id="{CBC16F38-EBF9-4534-AADB-8527914D9A72}"/>
              </a:ext>
            </a:extLst>
          </p:cNvPr>
          <p:cNvSpPr/>
          <p:nvPr/>
        </p:nvSpPr>
        <p:spPr>
          <a:xfrm>
            <a:off x="4857752" y="2584475"/>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82" name="正方形/長方形 81">
            <a:extLst>
              <a:ext uri="{FF2B5EF4-FFF2-40B4-BE49-F238E27FC236}">
                <a16:creationId xmlns:a16="http://schemas.microsoft.com/office/drawing/2014/main" id="{F65FBBAA-2E24-4160-B66A-D95486EB206D}"/>
              </a:ext>
            </a:extLst>
          </p:cNvPr>
          <p:cNvSpPr/>
          <p:nvPr/>
        </p:nvSpPr>
        <p:spPr>
          <a:xfrm>
            <a:off x="4857752" y="3013103"/>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調整給</a:t>
            </a:r>
          </a:p>
        </p:txBody>
      </p:sp>
      <p:sp>
        <p:nvSpPr>
          <p:cNvPr id="83" name="正方形/長方形 82">
            <a:extLst>
              <a:ext uri="{FF2B5EF4-FFF2-40B4-BE49-F238E27FC236}">
                <a16:creationId xmlns:a16="http://schemas.microsoft.com/office/drawing/2014/main" id="{22569CDD-629D-4231-A007-91ECCE9757BB}"/>
              </a:ext>
            </a:extLst>
          </p:cNvPr>
          <p:cNvSpPr/>
          <p:nvPr/>
        </p:nvSpPr>
        <p:spPr>
          <a:xfrm>
            <a:off x="4857752" y="387035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84" name="正方形/長方形 83">
            <a:extLst>
              <a:ext uri="{FF2B5EF4-FFF2-40B4-BE49-F238E27FC236}">
                <a16:creationId xmlns:a16="http://schemas.microsoft.com/office/drawing/2014/main" id="{D94CCB54-BE27-4536-8BD9-D322D46E6C8E}"/>
              </a:ext>
            </a:extLst>
          </p:cNvPr>
          <p:cNvSpPr/>
          <p:nvPr/>
        </p:nvSpPr>
        <p:spPr>
          <a:xfrm>
            <a:off x="4857752" y="4298987"/>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85" name="正方形/長方形 84">
            <a:extLst>
              <a:ext uri="{FF2B5EF4-FFF2-40B4-BE49-F238E27FC236}">
                <a16:creationId xmlns:a16="http://schemas.microsoft.com/office/drawing/2014/main" id="{53A05876-CBF7-48CC-B7C9-F72E0D0B8592}"/>
              </a:ext>
            </a:extLst>
          </p:cNvPr>
          <p:cNvSpPr/>
          <p:nvPr/>
        </p:nvSpPr>
        <p:spPr>
          <a:xfrm>
            <a:off x="4857752" y="4727615"/>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86" name="正方形/長方形 85">
            <a:extLst>
              <a:ext uri="{FF2B5EF4-FFF2-40B4-BE49-F238E27FC236}">
                <a16:creationId xmlns:a16="http://schemas.microsoft.com/office/drawing/2014/main" id="{D68B2B2C-4608-4234-9CFC-A2DBA0862EF3}"/>
              </a:ext>
            </a:extLst>
          </p:cNvPr>
          <p:cNvSpPr/>
          <p:nvPr/>
        </p:nvSpPr>
        <p:spPr>
          <a:xfrm>
            <a:off x="4857752" y="5156243"/>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87" name="正方形/長方形 86">
            <a:extLst>
              <a:ext uri="{FF2B5EF4-FFF2-40B4-BE49-F238E27FC236}">
                <a16:creationId xmlns:a16="http://schemas.microsoft.com/office/drawing/2014/main" id="{5B973C9E-36B6-4E67-8974-719EAB0A3D83}"/>
              </a:ext>
            </a:extLst>
          </p:cNvPr>
          <p:cNvSpPr/>
          <p:nvPr/>
        </p:nvSpPr>
        <p:spPr>
          <a:xfrm>
            <a:off x="4857752" y="6013499"/>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sp>
        <p:nvSpPr>
          <p:cNvPr id="88" name="右矢印 87">
            <a:extLst>
              <a:ext uri="{FF2B5EF4-FFF2-40B4-BE49-F238E27FC236}">
                <a16:creationId xmlns:a16="http://schemas.microsoft.com/office/drawing/2014/main" id="{77764050-40A8-43ED-A08F-5FF7D973918A}"/>
              </a:ext>
            </a:extLst>
          </p:cNvPr>
          <p:cNvSpPr/>
          <p:nvPr/>
        </p:nvSpPr>
        <p:spPr>
          <a:xfrm>
            <a:off x="4419599" y="1765334"/>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9" name="右矢印 88">
            <a:extLst>
              <a:ext uri="{FF2B5EF4-FFF2-40B4-BE49-F238E27FC236}">
                <a16:creationId xmlns:a16="http://schemas.microsoft.com/office/drawing/2014/main" id="{AB95D2EA-9FB5-4AF9-AEFD-E86262206C18}"/>
              </a:ext>
            </a:extLst>
          </p:cNvPr>
          <p:cNvSpPr/>
          <p:nvPr/>
        </p:nvSpPr>
        <p:spPr>
          <a:xfrm>
            <a:off x="4419599" y="2184422"/>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0" name="右矢印 89">
            <a:extLst>
              <a:ext uri="{FF2B5EF4-FFF2-40B4-BE49-F238E27FC236}">
                <a16:creationId xmlns:a16="http://schemas.microsoft.com/office/drawing/2014/main" id="{2C857491-C689-4AB1-B8DF-651F30FFEF56}"/>
              </a:ext>
            </a:extLst>
          </p:cNvPr>
          <p:cNvSpPr/>
          <p:nvPr/>
        </p:nvSpPr>
        <p:spPr>
          <a:xfrm>
            <a:off x="4419599" y="2613050"/>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1" name="右矢印 90">
            <a:extLst>
              <a:ext uri="{FF2B5EF4-FFF2-40B4-BE49-F238E27FC236}">
                <a16:creationId xmlns:a16="http://schemas.microsoft.com/office/drawing/2014/main" id="{CC82FECA-FB60-4482-A5A0-EF5EEEFCA4B3}"/>
              </a:ext>
            </a:extLst>
          </p:cNvPr>
          <p:cNvSpPr/>
          <p:nvPr/>
        </p:nvSpPr>
        <p:spPr>
          <a:xfrm>
            <a:off x="4419599" y="3041678"/>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2" name="右矢印 91">
            <a:extLst>
              <a:ext uri="{FF2B5EF4-FFF2-40B4-BE49-F238E27FC236}">
                <a16:creationId xmlns:a16="http://schemas.microsoft.com/office/drawing/2014/main" id="{28A63F86-E7BF-44A4-857F-2D2E5BB8A9CD}"/>
              </a:ext>
            </a:extLst>
          </p:cNvPr>
          <p:cNvSpPr/>
          <p:nvPr/>
        </p:nvSpPr>
        <p:spPr>
          <a:xfrm>
            <a:off x="4419599" y="390369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3" name="右矢印 92">
            <a:extLst>
              <a:ext uri="{FF2B5EF4-FFF2-40B4-BE49-F238E27FC236}">
                <a16:creationId xmlns:a16="http://schemas.microsoft.com/office/drawing/2014/main" id="{3C9C8C6D-F836-4FD1-B6A7-E1B73B2B89AE}"/>
              </a:ext>
            </a:extLst>
          </p:cNvPr>
          <p:cNvSpPr/>
          <p:nvPr/>
        </p:nvSpPr>
        <p:spPr>
          <a:xfrm>
            <a:off x="4419599" y="4322785"/>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4" name="右矢印 93">
            <a:extLst>
              <a:ext uri="{FF2B5EF4-FFF2-40B4-BE49-F238E27FC236}">
                <a16:creationId xmlns:a16="http://schemas.microsoft.com/office/drawing/2014/main" id="{CF1BF7F6-B334-481D-B396-A19521E15F3B}"/>
              </a:ext>
            </a:extLst>
          </p:cNvPr>
          <p:cNvSpPr/>
          <p:nvPr/>
        </p:nvSpPr>
        <p:spPr>
          <a:xfrm>
            <a:off x="4419599" y="4751413"/>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5" name="右矢印 94">
            <a:extLst>
              <a:ext uri="{FF2B5EF4-FFF2-40B4-BE49-F238E27FC236}">
                <a16:creationId xmlns:a16="http://schemas.microsoft.com/office/drawing/2014/main" id="{2683106E-F843-44A2-903E-71B07BCE7692}"/>
              </a:ext>
            </a:extLst>
          </p:cNvPr>
          <p:cNvSpPr/>
          <p:nvPr/>
        </p:nvSpPr>
        <p:spPr>
          <a:xfrm>
            <a:off x="4419599" y="5180041"/>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6" name="右矢印 95">
            <a:extLst>
              <a:ext uri="{FF2B5EF4-FFF2-40B4-BE49-F238E27FC236}">
                <a16:creationId xmlns:a16="http://schemas.microsoft.com/office/drawing/2014/main" id="{5D3F3C9B-D198-425D-B701-6794258FC2C7}"/>
              </a:ext>
            </a:extLst>
          </p:cNvPr>
          <p:cNvSpPr/>
          <p:nvPr/>
        </p:nvSpPr>
        <p:spPr>
          <a:xfrm>
            <a:off x="4419599" y="5627749"/>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7" name="右矢印 96">
            <a:extLst>
              <a:ext uri="{FF2B5EF4-FFF2-40B4-BE49-F238E27FC236}">
                <a16:creationId xmlns:a16="http://schemas.microsoft.com/office/drawing/2014/main" id="{E015D235-1088-4BC2-A2C3-294DD28E351D}"/>
              </a:ext>
            </a:extLst>
          </p:cNvPr>
          <p:cNvSpPr/>
          <p:nvPr/>
        </p:nvSpPr>
        <p:spPr>
          <a:xfrm>
            <a:off x="4419599" y="6046837"/>
            <a:ext cx="285752" cy="214314"/>
          </a:xfrm>
          <a:prstGeom prst="rightArrow">
            <a:avLst/>
          </a:prstGeom>
          <a:solidFill>
            <a:schemeClr val="accent6">
              <a:lumMod val="40000"/>
              <a:lumOff val="60000"/>
            </a:schemeClr>
          </a:solidFill>
        </p:spPr>
        <p:style>
          <a:lnRef idx="0">
            <a:schemeClr val="accent2"/>
          </a:lnRef>
          <a:fillRef idx="3">
            <a:schemeClr val="accent2"/>
          </a:fillRef>
          <a:effectRef idx="3">
            <a:schemeClr val="accent2"/>
          </a:effectRef>
          <a:fontRef idx="minor">
            <a:schemeClr val="lt1"/>
          </a:fontRef>
        </p:style>
        <p:txBody>
          <a:bodyPr anchor="ctr"/>
          <a:lstStyle/>
          <a:p>
            <a:pPr algn="ctr" eaLnBrk="1" fontAlgn="auto" hangingPunct="1">
              <a:spcBef>
                <a:spcPts val="0"/>
              </a:spcBef>
              <a:spcAft>
                <a:spcPts val="0"/>
              </a:spcAft>
              <a:defRPr/>
            </a:pPr>
            <a:endParaRPr lang="ja-JP" altLang="en-US"/>
          </a:p>
        </p:txBody>
      </p:sp>
      <p:grpSp>
        <p:nvGrpSpPr>
          <p:cNvPr id="98" name="グループ化 80">
            <a:extLst>
              <a:ext uri="{FF2B5EF4-FFF2-40B4-BE49-F238E27FC236}">
                <a16:creationId xmlns:a16="http://schemas.microsoft.com/office/drawing/2014/main" id="{50F646AF-D05F-47C5-B02D-394756756B64}"/>
              </a:ext>
            </a:extLst>
          </p:cNvPr>
          <p:cNvGrpSpPr>
            <a:grpSpLocks/>
          </p:cNvGrpSpPr>
          <p:nvPr/>
        </p:nvGrpSpPr>
        <p:grpSpPr bwMode="auto">
          <a:xfrm>
            <a:off x="1928813" y="1727200"/>
            <a:ext cx="2357437" cy="4572000"/>
            <a:chOff x="1928813" y="1214422"/>
            <a:chExt cx="2357435" cy="4572032"/>
          </a:xfrm>
        </p:grpSpPr>
        <p:cxnSp>
          <p:nvCxnSpPr>
            <p:cNvPr id="99" name="直線コネクタ 98">
              <a:extLst>
                <a:ext uri="{FF2B5EF4-FFF2-40B4-BE49-F238E27FC236}">
                  <a16:creationId xmlns:a16="http://schemas.microsoft.com/office/drawing/2014/main" id="{B5986A59-FDF4-4A0E-8FD3-0B54EAF32463}"/>
                </a:ext>
              </a:extLst>
            </p:cNvPr>
            <p:cNvCxnSpPr/>
            <p:nvPr/>
          </p:nvCxnSpPr>
          <p:spPr>
            <a:xfrm rot="10800000">
              <a:off x="2286000" y="135729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76B200B2-6E2B-4049-8661-4B74E0DD1413}"/>
                </a:ext>
              </a:extLst>
            </p:cNvPr>
            <p:cNvCxnSpPr/>
            <p:nvPr/>
          </p:nvCxnSpPr>
          <p:spPr>
            <a:xfrm rot="10800000">
              <a:off x="2286000" y="178433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0BEB7265-A347-4553-B3AA-5E3C63BF1AEC}"/>
                </a:ext>
              </a:extLst>
            </p:cNvPr>
            <p:cNvCxnSpPr/>
            <p:nvPr/>
          </p:nvCxnSpPr>
          <p:spPr>
            <a:xfrm rot="10800000">
              <a:off x="2286000" y="221296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BE070224-F796-4FBC-AD81-3B3C8F2C40B4}"/>
                </a:ext>
              </a:extLst>
            </p:cNvPr>
            <p:cNvCxnSpPr/>
            <p:nvPr/>
          </p:nvCxnSpPr>
          <p:spPr>
            <a:xfrm rot="10800000">
              <a:off x="1928813" y="1998652"/>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C4CF9D3B-5DFC-4926-B746-463AAE17CB06}"/>
                </a:ext>
              </a:extLst>
            </p:cNvPr>
            <p:cNvCxnSpPr/>
            <p:nvPr/>
          </p:nvCxnSpPr>
          <p:spPr>
            <a:xfrm rot="5400000" flipH="1" flipV="1">
              <a:off x="1856579" y="1785132"/>
              <a:ext cx="857256"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4" name="正方形/長方形 103">
              <a:extLst>
                <a:ext uri="{FF2B5EF4-FFF2-40B4-BE49-F238E27FC236}">
                  <a16:creationId xmlns:a16="http://schemas.microsoft.com/office/drawing/2014/main" id="{5FCAB3A2-C66B-427C-BE1A-2C59024007CF}"/>
                </a:ext>
              </a:extLst>
            </p:cNvPr>
            <p:cNvSpPr/>
            <p:nvPr/>
          </p:nvSpPr>
          <p:spPr>
            <a:xfrm>
              <a:off x="2643174" y="1643050"/>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勤続給</a:t>
              </a:r>
            </a:p>
          </p:txBody>
        </p:sp>
        <p:sp>
          <p:nvSpPr>
            <p:cNvPr id="105" name="正方形/長方形 104">
              <a:extLst>
                <a:ext uri="{FF2B5EF4-FFF2-40B4-BE49-F238E27FC236}">
                  <a16:creationId xmlns:a16="http://schemas.microsoft.com/office/drawing/2014/main" id="{6301DB2A-5C3D-4490-89AA-0A3D9056CA70}"/>
                </a:ext>
              </a:extLst>
            </p:cNvPr>
            <p:cNvSpPr/>
            <p:nvPr/>
          </p:nvSpPr>
          <p:spPr>
            <a:xfrm>
              <a:off x="2643174" y="2071678"/>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a:solidFill>
                    <a:srgbClr val="FFFFFF"/>
                  </a:solidFill>
                  <a:latin typeface="游ゴシック Medium" panose="020B0500000000000000" pitchFamily="50" charset="-128"/>
                  <a:ea typeface="游ゴシック Medium" panose="020B0500000000000000" pitchFamily="50" charset="-128"/>
                </a:rPr>
                <a:t>成長給</a:t>
              </a:r>
            </a:p>
          </p:txBody>
        </p:sp>
        <p:sp>
          <p:nvSpPr>
            <p:cNvPr id="106" name="正方形/長方形 105">
              <a:extLst>
                <a:ext uri="{FF2B5EF4-FFF2-40B4-BE49-F238E27FC236}">
                  <a16:creationId xmlns:a16="http://schemas.microsoft.com/office/drawing/2014/main" id="{24D7BA90-9A48-4589-AB7D-1BBA223AA8AC}"/>
                </a:ext>
              </a:extLst>
            </p:cNvPr>
            <p:cNvSpPr/>
            <p:nvPr/>
          </p:nvSpPr>
          <p:spPr>
            <a:xfrm>
              <a:off x="2643174" y="1214422"/>
              <a:ext cx="1643074" cy="285752"/>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年齢給</a:t>
              </a:r>
            </a:p>
          </p:txBody>
        </p:sp>
        <p:cxnSp>
          <p:nvCxnSpPr>
            <p:cNvPr id="107" name="直線コネクタ 106">
              <a:extLst>
                <a:ext uri="{FF2B5EF4-FFF2-40B4-BE49-F238E27FC236}">
                  <a16:creationId xmlns:a16="http://schemas.microsoft.com/office/drawing/2014/main" id="{DB757457-65BE-4B3D-BE1B-73BFF96E8410}"/>
                </a:ext>
              </a:extLst>
            </p:cNvPr>
            <p:cNvCxnSpPr/>
            <p:nvPr/>
          </p:nvCxnSpPr>
          <p:spPr>
            <a:xfrm rot="10800000">
              <a:off x="2286000" y="3500438"/>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038AB11C-F432-4896-9033-A99AB93B82F8}"/>
                </a:ext>
              </a:extLst>
            </p:cNvPr>
            <p:cNvCxnSpPr/>
            <p:nvPr/>
          </p:nvCxnSpPr>
          <p:spPr>
            <a:xfrm rot="10800000">
              <a:off x="2286000" y="3927479"/>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9" name="直線コネクタ 108">
              <a:extLst>
                <a:ext uri="{FF2B5EF4-FFF2-40B4-BE49-F238E27FC236}">
                  <a16:creationId xmlns:a16="http://schemas.microsoft.com/office/drawing/2014/main" id="{200251DF-F9E4-496F-A4F9-B17E18A25DFC}"/>
                </a:ext>
              </a:extLst>
            </p:cNvPr>
            <p:cNvCxnSpPr/>
            <p:nvPr/>
          </p:nvCxnSpPr>
          <p:spPr>
            <a:xfrm rot="10800000">
              <a:off x="2286000" y="4356107"/>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a:extLst>
                <a:ext uri="{FF2B5EF4-FFF2-40B4-BE49-F238E27FC236}">
                  <a16:creationId xmlns:a16="http://schemas.microsoft.com/office/drawing/2014/main" id="{0C5BA07D-041E-4BAF-9487-9C6D5B8AAE3A}"/>
                </a:ext>
              </a:extLst>
            </p:cNvPr>
            <p:cNvCxnSpPr/>
            <p:nvPr/>
          </p:nvCxnSpPr>
          <p:spPr>
            <a:xfrm rot="10800000">
              <a:off x="1928813" y="4570420"/>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1" name="直線コネクタ 110">
              <a:extLst>
                <a:ext uri="{FF2B5EF4-FFF2-40B4-BE49-F238E27FC236}">
                  <a16:creationId xmlns:a16="http://schemas.microsoft.com/office/drawing/2014/main" id="{C8884EB1-0DE7-4E47-B7CB-B8E3F59EEC86}"/>
                </a:ext>
              </a:extLst>
            </p:cNvPr>
            <p:cNvCxnSpPr/>
            <p:nvPr/>
          </p:nvCxnSpPr>
          <p:spPr>
            <a:xfrm rot="10800000">
              <a:off x="2286000" y="4786322"/>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8C26E092-4A46-476E-84F4-46A185531E9E}"/>
                </a:ext>
              </a:extLst>
            </p:cNvPr>
            <p:cNvCxnSpPr/>
            <p:nvPr/>
          </p:nvCxnSpPr>
          <p:spPr>
            <a:xfrm rot="10800000">
              <a:off x="2286000" y="5213363"/>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3" name="直線コネクタ 112">
              <a:extLst>
                <a:ext uri="{FF2B5EF4-FFF2-40B4-BE49-F238E27FC236}">
                  <a16:creationId xmlns:a16="http://schemas.microsoft.com/office/drawing/2014/main" id="{73B044BE-2B38-4784-B410-082F3FE1E144}"/>
                </a:ext>
              </a:extLst>
            </p:cNvPr>
            <p:cNvCxnSpPr/>
            <p:nvPr/>
          </p:nvCxnSpPr>
          <p:spPr>
            <a:xfrm rot="10800000">
              <a:off x="2286000" y="5641991"/>
              <a:ext cx="357188"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4" name="直線コネクタ 113">
              <a:extLst>
                <a:ext uri="{FF2B5EF4-FFF2-40B4-BE49-F238E27FC236}">
                  <a16:creationId xmlns:a16="http://schemas.microsoft.com/office/drawing/2014/main" id="{BC1CEC75-4778-4B82-83ED-F33983704338}"/>
                </a:ext>
              </a:extLst>
            </p:cNvPr>
            <p:cNvCxnSpPr/>
            <p:nvPr/>
          </p:nvCxnSpPr>
          <p:spPr>
            <a:xfrm rot="5400000" flipH="1" flipV="1">
              <a:off x="1214429" y="4572009"/>
              <a:ext cx="2143140"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15" name="正方形/長方形 114">
              <a:extLst>
                <a:ext uri="{FF2B5EF4-FFF2-40B4-BE49-F238E27FC236}">
                  <a16:creationId xmlns:a16="http://schemas.microsoft.com/office/drawing/2014/main" id="{2DF0B5A3-25B7-4F09-8816-DB81557869BB}"/>
                </a:ext>
              </a:extLst>
            </p:cNvPr>
            <p:cNvSpPr/>
            <p:nvPr/>
          </p:nvSpPr>
          <p:spPr>
            <a:xfrm>
              <a:off x="2643174" y="335756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役職手当</a:t>
              </a:r>
            </a:p>
          </p:txBody>
        </p:sp>
        <p:sp>
          <p:nvSpPr>
            <p:cNvPr id="116" name="正方形/長方形 115">
              <a:extLst>
                <a:ext uri="{FF2B5EF4-FFF2-40B4-BE49-F238E27FC236}">
                  <a16:creationId xmlns:a16="http://schemas.microsoft.com/office/drawing/2014/main" id="{F284E617-86AB-4285-919D-297D93E2A950}"/>
                </a:ext>
              </a:extLst>
            </p:cNvPr>
            <p:cNvSpPr/>
            <p:nvPr/>
          </p:nvSpPr>
          <p:spPr>
            <a:xfrm>
              <a:off x="2643174" y="3786190"/>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家族手当</a:t>
              </a:r>
            </a:p>
          </p:txBody>
        </p:sp>
        <p:sp>
          <p:nvSpPr>
            <p:cNvPr id="117" name="正方形/長方形 116">
              <a:extLst>
                <a:ext uri="{FF2B5EF4-FFF2-40B4-BE49-F238E27FC236}">
                  <a16:creationId xmlns:a16="http://schemas.microsoft.com/office/drawing/2014/main" id="{8187BE70-068B-43A6-A242-7DEC50729FD5}"/>
                </a:ext>
              </a:extLst>
            </p:cNvPr>
            <p:cNvSpPr/>
            <p:nvPr/>
          </p:nvSpPr>
          <p:spPr>
            <a:xfrm>
              <a:off x="2643174" y="4214818"/>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住宅手当</a:t>
              </a:r>
            </a:p>
          </p:txBody>
        </p:sp>
        <p:sp>
          <p:nvSpPr>
            <p:cNvPr id="118" name="正方形/長方形 117">
              <a:extLst>
                <a:ext uri="{FF2B5EF4-FFF2-40B4-BE49-F238E27FC236}">
                  <a16:creationId xmlns:a16="http://schemas.microsoft.com/office/drawing/2014/main" id="{ED9A5634-9776-4C84-91AA-AA9271E69D1B}"/>
                </a:ext>
              </a:extLst>
            </p:cNvPr>
            <p:cNvSpPr/>
            <p:nvPr/>
          </p:nvSpPr>
          <p:spPr>
            <a:xfrm>
              <a:off x="2643174" y="4643446"/>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営業手当</a:t>
              </a:r>
            </a:p>
          </p:txBody>
        </p:sp>
        <p:sp>
          <p:nvSpPr>
            <p:cNvPr id="119" name="正方形/長方形 118">
              <a:extLst>
                <a:ext uri="{FF2B5EF4-FFF2-40B4-BE49-F238E27FC236}">
                  <a16:creationId xmlns:a16="http://schemas.microsoft.com/office/drawing/2014/main" id="{6B5546A7-1FE3-4DFA-B487-B303F1276781}"/>
                </a:ext>
              </a:extLst>
            </p:cNvPr>
            <p:cNvSpPr/>
            <p:nvPr/>
          </p:nvSpPr>
          <p:spPr>
            <a:xfrm>
              <a:off x="2643174" y="5072074"/>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精勤手当</a:t>
              </a:r>
            </a:p>
          </p:txBody>
        </p:sp>
        <p:sp>
          <p:nvSpPr>
            <p:cNvPr id="120" name="正方形/長方形 119">
              <a:extLst>
                <a:ext uri="{FF2B5EF4-FFF2-40B4-BE49-F238E27FC236}">
                  <a16:creationId xmlns:a16="http://schemas.microsoft.com/office/drawing/2014/main" id="{689A7615-90E8-460E-9ED8-39AD6327595E}"/>
                </a:ext>
              </a:extLst>
            </p:cNvPr>
            <p:cNvSpPr/>
            <p:nvPr/>
          </p:nvSpPr>
          <p:spPr>
            <a:xfrm>
              <a:off x="2643174" y="5500702"/>
              <a:ext cx="1643074" cy="285752"/>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anchor="ctr"/>
            <a:lstStyle/>
            <a:p>
              <a:pPr algn="ctr" eaLnBrk="1" fontAlgn="auto" hangingPunct="1">
                <a:spcBef>
                  <a:spcPts val="0"/>
                </a:spcBef>
                <a:spcAft>
                  <a:spcPts val="0"/>
                </a:spcAft>
                <a:defRPr/>
              </a:pPr>
              <a:r>
                <a:rPr lang="ja-JP" altLang="en-US" sz="1600" dirty="0">
                  <a:latin typeface="游ゴシック Medium" panose="020B0500000000000000" pitchFamily="50" charset="-128"/>
                  <a:ea typeface="游ゴシック Medium" panose="020B0500000000000000" pitchFamily="50" charset="-128"/>
                </a:rPr>
                <a:t>超過勤務手当</a:t>
              </a:r>
            </a:p>
          </p:txBody>
        </p:sp>
      </p:grpSp>
      <p:grpSp>
        <p:nvGrpSpPr>
          <p:cNvPr id="121" name="グループ化 74">
            <a:extLst>
              <a:ext uri="{FF2B5EF4-FFF2-40B4-BE49-F238E27FC236}">
                <a16:creationId xmlns:a16="http://schemas.microsoft.com/office/drawing/2014/main" id="{54BBB771-B1B6-4021-A792-E27DF89B1DC3}"/>
              </a:ext>
            </a:extLst>
          </p:cNvPr>
          <p:cNvGrpSpPr>
            <a:grpSpLocks/>
          </p:cNvGrpSpPr>
          <p:nvPr/>
        </p:nvGrpSpPr>
        <p:grpSpPr bwMode="auto">
          <a:xfrm>
            <a:off x="509588" y="1798638"/>
            <a:ext cx="1419225" cy="4000500"/>
            <a:chOff x="509558" y="1285860"/>
            <a:chExt cx="1419236" cy="4000528"/>
          </a:xfrm>
        </p:grpSpPr>
        <p:cxnSp>
          <p:nvCxnSpPr>
            <p:cNvPr id="122" name="直線コネクタ 121">
              <a:extLst>
                <a:ext uri="{FF2B5EF4-FFF2-40B4-BE49-F238E27FC236}">
                  <a16:creationId xmlns:a16="http://schemas.microsoft.com/office/drawing/2014/main" id="{DD660F38-81C3-4E68-B38F-EECF6A6D9D4D}"/>
                </a:ext>
              </a:extLst>
            </p:cNvPr>
            <p:cNvCxnSpPr/>
            <p:nvPr/>
          </p:nvCxnSpPr>
          <p:spPr>
            <a:xfrm rot="10800000">
              <a:off x="1285851" y="1998652"/>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B41B647B-402C-4206-A82D-C3039E1BD605}"/>
                </a:ext>
              </a:extLst>
            </p:cNvPr>
            <p:cNvCxnSpPr/>
            <p:nvPr/>
          </p:nvCxnSpPr>
          <p:spPr>
            <a:xfrm rot="10800000">
              <a:off x="1285851" y="4570420"/>
              <a:ext cx="357191"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3932EED3-1205-46F4-837F-F7AC8FC983C0}"/>
                </a:ext>
              </a:extLst>
            </p:cNvPr>
            <p:cNvCxnSpPr/>
            <p:nvPr/>
          </p:nvCxnSpPr>
          <p:spPr>
            <a:xfrm rot="10800000">
              <a:off x="928661" y="3213098"/>
              <a:ext cx="357190"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895AD99C-4169-4EA4-98AA-7CF6A5855927}"/>
                </a:ext>
              </a:extLst>
            </p:cNvPr>
            <p:cNvCxnSpPr/>
            <p:nvPr/>
          </p:nvCxnSpPr>
          <p:spPr>
            <a:xfrm rot="5400000" flipH="1" flipV="1">
              <a:off x="-827" y="3285330"/>
              <a:ext cx="2573356"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26" name="正方形/長方形 125">
              <a:extLst>
                <a:ext uri="{FF2B5EF4-FFF2-40B4-BE49-F238E27FC236}">
                  <a16:creationId xmlns:a16="http://schemas.microsoft.com/office/drawing/2014/main" id="{11806B5A-3277-4C8C-863D-FD424D2128B1}"/>
                </a:ext>
              </a:extLst>
            </p:cNvPr>
            <p:cNvSpPr/>
            <p:nvPr/>
          </p:nvSpPr>
          <p:spPr>
            <a:xfrm>
              <a:off x="509558" y="2152640"/>
              <a:ext cx="561980" cy="2062178"/>
            </a:xfrm>
            <a:prstGeom prst="rect">
              <a:avLst/>
            </a:prstGeom>
            <a:solidFill>
              <a:srgbClr val="8080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現行賃金体系</a:t>
              </a:r>
            </a:p>
          </p:txBody>
        </p:sp>
        <p:sp>
          <p:nvSpPr>
            <p:cNvPr id="127" name="正方形/長方形 126">
              <a:extLst>
                <a:ext uri="{FF2B5EF4-FFF2-40B4-BE49-F238E27FC236}">
                  <a16:creationId xmlns:a16="http://schemas.microsoft.com/office/drawing/2014/main" id="{3E31A250-FE4D-47B1-A4B6-5A5936396E68}"/>
                </a:ext>
              </a:extLst>
            </p:cNvPr>
            <p:cNvSpPr/>
            <p:nvPr/>
          </p:nvSpPr>
          <p:spPr>
            <a:xfrm>
              <a:off x="1500166" y="3786190"/>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28" name="正方形/長方形 127">
              <a:extLst>
                <a:ext uri="{FF2B5EF4-FFF2-40B4-BE49-F238E27FC236}">
                  <a16:creationId xmlns:a16="http://schemas.microsoft.com/office/drawing/2014/main" id="{7FECD701-BB30-4C49-B257-7F05F47EC8B9}"/>
                </a:ext>
              </a:extLst>
            </p:cNvPr>
            <p:cNvSpPr/>
            <p:nvPr/>
          </p:nvSpPr>
          <p:spPr>
            <a:xfrm>
              <a:off x="1500166" y="1285860"/>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grpSp>
      <p:grpSp>
        <p:nvGrpSpPr>
          <p:cNvPr id="129" name="グループ化 89">
            <a:extLst>
              <a:ext uri="{FF2B5EF4-FFF2-40B4-BE49-F238E27FC236}">
                <a16:creationId xmlns:a16="http://schemas.microsoft.com/office/drawing/2014/main" id="{ACA1FBC4-3FD7-47B8-BCC6-7B268E56649E}"/>
              </a:ext>
            </a:extLst>
          </p:cNvPr>
          <p:cNvGrpSpPr>
            <a:grpSpLocks/>
          </p:cNvGrpSpPr>
          <p:nvPr/>
        </p:nvGrpSpPr>
        <p:grpSpPr bwMode="auto">
          <a:xfrm>
            <a:off x="6500813" y="1870075"/>
            <a:ext cx="714375" cy="4286250"/>
            <a:chOff x="6500813" y="1357313"/>
            <a:chExt cx="714375" cy="4286250"/>
          </a:xfrm>
        </p:grpSpPr>
        <p:cxnSp>
          <p:nvCxnSpPr>
            <p:cNvPr id="130" name="直線コネクタ 129">
              <a:extLst>
                <a:ext uri="{FF2B5EF4-FFF2-40B4-BE49-F238E27FC236}">
                  <a16:creationId xmlns:a16="http://schemas.microsoft.com/office/drawing/2014/main" id="{ED741399-A1F2-48A8-8588-9D7507F17B46}"/>
                </a:ext>
              </a:extLst>
            </p:cNvPr>
            <p:cNvCxnSpPr/>
            <p:nvPr/>
          </p:nvCxnSpPr>
          <p:spPr>
            <a:xfrm rot="10800000">
              <a:off x="6500813" y="350043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a:extLst>
                <a:ext uri="{FF2B5EF4-FFF2-40B4-BE49-F238E27FC236}">
                  <a16:creationId xmlns:a16="http://schemas.microsoft.com/office/drawing/2014/main" id="{68154EE5-4115-48B2-854A-B37EC2977EC0}"/>
                </a:ext>
              </a:extLst>
            </p:cNvPr>
            <p:cNvCxnSpPr/>
            <p:nvPr/>
          </p:nvCxnSpPr>
          <p:spPr>
            <a:xfrm rot="10800000">
              <a:off x="6500813" y="39274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EE12C101-687D-44E7-8F4F-F794BE587AD9}"/>
                </a:ext>
              </a:extLst>
            </p:cNvPr>
            <p:cNvCxnSpPr/>
            <p:nvPr/>
          </p:nvCxnSpPr>
          <p:spPr>
            <a:xfrm rot="10800000">
              <a:off x="6500813" y="43561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368172BD-D9C5-4252-B01F-5E12CFB73095}"/>
                </a:ext>
              </a:extLst>
            </p:cNvPr>
            <p:cNvCxnSpPr/>
            <p:nvPr/>
          </p:nvCxnSpPr>
          <p:spPr>
            <a:xfrm rot="10800000">
              <a:off x="6858000" y="457041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C80BA65C-1B2E-4925-8ADC-E9999D3F4481}"/>
                </a:ext>
              </a:extLst>
            </p:cNvPr>
            <p:cNvCxnSpPr/>
            <p:nvPr/>
          </p:nvCxnSpPr>
          <p:spPr>
            <a:xfrm rot="10800000">
              <a:off x="6500813" y="4786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a:extLst>
                <a:ext uri="{FF2B5EF4-FFF2-40B4-BE49-F238E27FC236}">
                  <a16:creationId xmlns:a16="http://schemas.microsoft.com/office/drawing/2014/main" id="{AA3B032C-F808-43DC-8807-0A5DC2D0E029}"/>
                </a:ext>
              </a:extLst>
            </p:cNvPr>
            <p:cNvCxnSpPr/>
            <p:nvPr/>
          </p:nvCxnSpPr>
          <p:spPr>
            <a:xfrm rot="10800000">
              <a:off x="6500813" y="5641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a:extLst>
                <a:ext uri="{FF2B5EF4-FFF2-40B4-BE49-F238E27FC236}">
                  <a16:creationId xmlns:a16="http://schemas.microsoft.com/office/drawing/2014/main" id="{E2E02DBE-E811-46D9-BA39-DD11D776C96E}"/>
                </a:ext>
              </a:extLst>
            </p:cNvPr>
            <p:cNvCxnSpPr/>
            <p:nvPr/>
          </p:nvCxnSpPr>
          <p:spPr>
            <a:xfrm rot="5400000" flipH="1" flipV="1">
              <a:off x="5786437" y="4572001"/>
              <a:ext cx="2143125"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a:extLst>
                <a:ext uri="{FF2B5EF4-FFF2-40B4-BE49-F238E27FC236}">
                  <a16:creationId xmlns:a16="http://schemas.microsoft.com/office/drawing/2014/main" id="{75B77149-7BEA-480C-B44E-8C4B95893960}"/>
                </a:ext>
              </a:extLst>
            </p:cNvPr>
            <p:cNvCxnSpPr/>
            <p:nvPr/>
          </p:nvCxnSpPr>
          <p:spPr>
            <a:xfrm rot="10800000">
              <a:off x="6500813" y="1357313"/>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8" name="直線コネクタ 137">
              <a:extLst>
                <a:ext uri="{FF2B5EF4-FFF2-40B4-BE49-F238E27FC236}">
                  <a16:creationId xmlns:a16="http://schemas.microsoft.com/office/drawing/2014/main" id="{91C2FFA7-85CF-4AB4-8C39-06AA69F88CB7}"/>
                </a:ext>
              </a:extLst>
            </p:cNvPr>
            <p:cNvCxnSpPr/>
            <p:nvPr/>
          </p:nvCxnSpPr>
          <p:spPr>
            <a:xfrm rot="10800000">
              <a:off x="6500813" y="178435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9" name="直線コネクタ 138">
              <a:extLst>
                <a:ext uri="{FF2B5EF4-FFF2-40B4-BE49-F238E27FC236}">
                  <a16:creationId xmlns:a16="http://schemas.microsoft.com/office/drawing/2014/main" id="{B9622D87-48EC-4B8B-B8C6-64456EEC282E}"/>
                </a:ext>
              </a:extLst>
            </p:cNvPr>
            <p:cNvCxnSpPr/>
            <p:nvPr/>
          </p:nvCxnSpPr>
          <p:spPr>
            <a:xfrm rot="10800000">
              <a:off x="6500813" y="2212976"/>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0" name="直線コネクタ 139">
              <a:extLst>
                <a:ext uri="{FF2B5EF4-FFF2-40B4-BE49-F238E27FC236}">
                  <a16:creationId xmlns:a16="http://schemas.microsoft.com/office/drawing/2014/main" id="{003F3867-9130-4F2E-AC0D-9FE95F33BDBF}"/>
                </a:ext>
              </a:extLst>
            </p:cNvPr>
            <p:cNvCxnSpPr/>
            <p:nvPr/>
          </p:nvCxnSpPr>
          <p:spPr>
            <a:xfrm rot="10800000">
              <a:off x="6858000" y="1998663"/>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1" name="直線コネクタ 140">
              <a:extLst>
                <a:ext uri="{FF2B5EF4-FFF2-40B4-BE49-F238E27FC236}">
                  <a16:creationId xmlns:a16="http://schemas.microsoft.com/office/drawing/2014/main" id="{6BBD1A10-B5E6-40CC-AEC6-320143C283B4}"/>
                </a:ext>
              </a:extLst>
            </p:cNvPr>
            <p:cNvCxnSpPr/>
            <p:nvPr/>
          </p:nvCxnSpPr>
          <p:spPr>
            <a:xfrm rot="10800000">
              <a:off x="6500813" y="2643188"/>
              <a:ext cx="357187"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2" name="直線コネクタ 141">
              <a:extLst>
                <a:ext uri="{FF2B5EF4-FFF2-40B4-BE49-F238E27FC236}">
                  <a16:creationId xmlns:a16="http://schemas.microsoft.com/office/drawing/2014/main" id="{6A85C8A6-E34A-4167-AD0F-A69BCB246D3D}"/>
                </a:ext>
              </a:extLst>
            </p:cNvPr>
            <p:cNvCxnSpPr/>
            <p:nvPr/>
          </p:nvCxnSpPr>
          <p:spPr>
            <a:xfrm rot="5400000" flipH="1" flipV="1">
              <a:off x="6215856" y="1999457"/>
              <a:ext cx="1285875"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グループ化 94">
            <a:extLst>
              <a:ext uri="{FF2B5EF4-FFF2-40B4-BE49-F238E27FC236}">
                <a16:creationId xmlns:a16="http://schemas.microsoft.com/office/drawing/2014/main" id="{4E298159-549C-4C69-99B7-296C0E5BDFB8}"/>
              </a:ext>
            </a:extLst>
          </p:cNvPr>
          <p:cNvGrpSpPr>
            <a:grpSpLocks/>
          </p:cNvGrpSpPr>
          <p:nvPr/>
        </p:nvGrpSpPr>
        <p:grpSpPr bwMode="auto">
          <a:xfrm>
            <a:off x="7500938" y="2513013"/>
            <a:ext cx="714375" cy="2573337"/>
            <a:chOff x="7500938" y="2000250"/>
            <a:chExt cx="714375" cy="2573338"/>
          </a:xfrm>
        </p:grpSpPr>
        <p:cxnSp>
          <p:nvCxnSpPr>
            <p:cNvPr id="144" name="直線コネクタ 143">
              <a:extLst>
                <a:ext uri="{FF2B5EF4-FFF2-40B4-BE49-F238E27FC236}">
                  <a16:creationId xmlns:a16="http://schemas.microsoft.com/office/drawing/2014/main" id="{C2EF076B-C900-481D-8E1D-7C2D6569D4E0}"/>
                </a:ext>
              </a:extLst>
            </p:cNvPr>
            <p:cNvCxnSpPr/>
            <p:nvPr/>
          </p:nvCxnSpPr>
          <p:spPr>
            <a:xfrm rot="10800000">
              <a:off x="7500938" y="2000250"/>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5" name="直線コネクタ 144">
              <a:extLst>
                <a:ext uri="{FF2B5EF4-FFF2-40B4-BE49-F238E27FC236}">
                  <a16:creationId xmlns:a16="http://schemas.microsoft.com/office/drawing/2014/main" id="{52BEFF8A-E9A0-4FE9-BAC2-D3BB8C65D3F8}"/>
                </a:ext>
              </a:extLst>
            </p:cNvPr>
            <p:cNvCxnSpPr/>
            <p:nvPr/>
          </p:nvCxnSpPr>
          <p:spPr>
            <a:xfrm rot="10800000">
              <a:off x="7500938" y="4572001"/>
              <a:ext cx="357187" cy="1587"/>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6" name="直線コネクタ 145">
              <a:extLst>
                <a:ext uri="{FF2B5EF4-FFF2-40B4-BE49-F238E27FC236}">
                  <a16:creationId xmlns:a16="http://schemas.microsoft.com/office/drawing/2014/main" id="{36F3E345-BD30-4326-BCC3-D1E800FBB55A}"/>
                </a:ext>
              </a:extLst>
            </p:cNvPr>
            <p:cNvCxnSpPr/>
            <p:nvPr/>
          </p:nvCxnSpPr>
          <p:spPr>
            <a:xfrm rot="10800000">
              <a:off x="7858125" y="3214687"/>
              <a:ext cx="357188" cy="1588"/>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47" name="直線コネクタ 146">
              <a:extLst>
                <a:ext uri="{FF2B5EF4-FFF2-40B4-BE49-F238E27FC236}">
                  <a16:creationId xmlns:a16="http://schemas.microsoft.com/office/drawing/2014/main" id="{7E9B393F-4541-4B84-88F6-2930925AE3F1}"/>
                </a:ext>
              </a:extLst>
            </p:cNvPr>
            <p:cNvCxnSpPr/>
            <p:nvPr/>
          </p:nvCxnSpPr>
          <p:spPr>
            <a:xfrm rot="5400000" flipH="1" flipV="1">
              <a:off x="6571456" y="3286920"/>
              <a:ext cx="2573338" cy="0"/>
            </a:xfrm>
            <a:prstGeom prst="line">
              <a:avLst/>
            </a:prstGeom>
            <a:ln w="254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48" name="正方形/長方形 147">
            <a:extLst>
              <a:ext uri="{FF2B5EF4-FFF2-40B4-BE49-F238E27FC236}">
                <a16:creationId xmlns:a16="http://schemas.microsoft.com/office/drawing/2014/main" id="{86C9511D-C6C6-484D-AC04-D3DD392849A0}"/>
              </a:ext>
            </a:extLst>
          </p:cNvPr>
          <p:cNvSpPr/>
          <p:nvPr/>
        </p:nvSpPr>
        <p:spPr>
          <a:xfrm>
            <a:off x="7215206" y="1798657"/>
            <a:ext cx="428628" cy="1500198"/>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基本給</a:t>
            </a:r>
          </a:p>
        </p:txBody>
      </p:sp>
      <p:sp>
        <p:nvSpPr>
          <p:cNvPr id="149" name="正方形/長方形 148">
            <a:extLst>
              <a:ext uri="{FF2B5EF4-FFF2-40B4-BE49-F238E27FC236}">
                <a16:creationId xmlns:a16="http://schemas.microsoft.com/office/drawing/2014/main" id="{04C234EA-983F-4558-81BE-556A0109382C}"/>
              </a:ext>
            </a:extLst>
          </p:cNvPr>
          <p:cNvSpPr/>
          <p:nvPr/>
        </p:nvSpPr>
        <p:spPr>
          <a:xfrm>
            <a:off x="7215206" y="4298987"/>
            <a:ext cx="428628" cy="1500198"/>
          </a:xfrm>
          <a:prstGeom prst="rect">
            <a:avLst/>
          </a:prstGeom>
          <a:solidFill>
            <a:srgbClr val="0070C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諸手当</a:t>
            </a:r>
          </a:p>
        </p:txBody>
      </p:sp>
      <p:sp>
        <p:nvSpPr>
          <p:cNvPr id="150" name="正方形/長方形 149">
            <a:extLst>
              <a:ext uri="{FF2B5EF4-FFF2-40B4-BE49-F238E27FC236}">
                <a16:creationId xmlns:a16="http://schemas.microsoft.com/office/drawing/2014/main" id="{FD7F5845-2881-423D-9BAA-15BC12FE4DFB}"/>
              </a:ext>
            </a:extLst>
          </p:cNvPr>
          <p:cNvSpPr/>
          <p:nvPr/>
        </p:nvSpPr>
        <p:spPr>
          <a:xfrm>
            <a:off x="8153424" y="2655913"/>
            <a:ext cx="561980" cy="2062178"/>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vert="eaVert" anchor="ctr"/>
          <a:lstStyle/>
          <a:p>
            <a:pPr algn="ctr" eaLnBrk="1" fontAlgn="auto" hangingPunct="1">
              <a:spcBef>
                <a:spcPts val="0"/>
              </a:spcBef>
              <a:spcAft>
                <a:spcPts val="0"/>
              </a:spcAft>
              <a:defRPr/>
            </a:pPr>
            <a:r>
              <a:rPr lang="ja-JP" altLang="en-US" dirty="0">
                <a:latin typeface="游ゴシック Medium" panose="020B0500000000000000" pitchFamily="50" charset="-128"/>
                <a:ea typeface="游ゴシック Medium" panose="020B0500000000000000" pitchFamily="50" charset="-128"/>
              </a:rPr>
              <a:t>新賃金体系</a:t>
            </a:r>
          </a:p>
        </p:txBody>
      </p:sp>
      <p:sp>
        <p:nvSpPr>
          <p:cNvPr id="78" name="テキスト ボックス 6">
            <a:extLst>
              <a:ext uri="{FF2B5EF4-FFF2-40B4-BE49-F238E27FC236}">
                <a16:creationId xmlns:a16="http://schemas.microsoft.com/office/drawing/2014/main" id="{379613BF-3CC9-4D07-9FE4-BCDF49EEC43C}"/>
              </a:ext>
            </a:extLst>
          </p:cNvPr>
          <p:cNvSpPr txBox="1">
            <a:spLocks noChangeArrowheads="1"/>
          </p:cNvSpPr>
          <p:nvPr/>
        </p:nvSpPr>
        <p:spPr bwMode="auto">
          <a:xfrm>
            <a:off x="5533504" y="-380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左側に御社の現行賃金体系の内訳を、右側に新賃金体系移行後の内訳を表してください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51" name="フッター プレースホルダー 3">
            <a:extLst>
              <a:ext uri="{FF2B5EF4-FFF2-40B4-BE49-F238E27FC236}">
                <a16:creationId xmlns:a16="http://schemas.microsoft.com/office/drawing/2014/main" id="{329E38E1-3999-470F-9422-D8280FC3BF04}"/>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2514CF97-9161-0BF5-C200-797298F2D40F}"/>
              </a:ext>
            </a:extLst>
          </p:cNvPr>
          <p:cNvSpPr>
            <a:spLocks noGrp="1"/>
          </p:cNvSpPr>
          <p:nvPr>
            <p:ph type="sldNum" sz="quarter" idx="12"/>
          </p:nvPr>
        </p:nvSpPr>
        <p:spPr/>
        <p:txBody>
          <a:bodyPr/>
          <a:lstStyle/>
          <a:p>
            <a:pPr>
              <a:defRPr/>
            </a:pPr>
            <a:fld id="{9220612B-C628-4C50-B197-07DF79448337}" type="slidenum">
              <a:rPr lang="ja-JP" altLang="en-US" smtClean="0"/>
              <a:pPr>
                <a:defRPr/>
              </a:pPr>
              <a:t>13</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1000"/>
                                        <p:tgtEl>
                                          <p:spTgt spid="12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wipe(left)">
                                      <p:cBhvr>
                                        <p:cTn id="12" dur="1000"/>
                                        <p:tgtEl>
                                          <p:spTgt spid="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wipe(left)">
                                      <p:cBhvr>
                                        <p:cTn id="17" dur="1000"/>
                                        <p:tgtEl>
                                          <p:spTgt spid="88"/>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left)">
                                      <p:cBhvr>
                                        <p:cTn id="21" dur="1000"/>
                                        <p:tgtEl>
                                          <p:spTgt spid="7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left)">
                                      <p:cBhvr>
                                        <p:cTn id="26" dur="1000"/>
                                        <p:tgtEl>
                                          <p:spTgt spid="89"/>
                                        </p:tgtEl>
                                      </p:cBhvr>
                                    </p:animEffect>
                                  </p:childTnLst>
                                </p:cTn>
                              </p:par>
                            </p:childTnLst>
                          </p:cTn>
                        </p:par>
                        <p:par>
                          <p:cTn id="27" fill="hold" nodeType="afterGroup">
                            <p:stCondLst>
                              <p:cond delay="1000"/>
                            </p:stCondLst>
                            <p:childTnLst>
                              <p:par>
                                <p:cTn id="28" presetID="22" presetClass="entr" presetSubtype="8" fill="hold"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1000"/>
                                        <p:tgtEl>
                                          <p:spTgt spid="8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1000"/>
                                        <p:tgtEl>
                                          <p:spTgt spid="90"/>
                                        </p:tgtEl>
                                      </p:cBhvr>
                                    </p:animEffect>
                                  </p:childTnLst>
                                </p:cTn>
                              </p:par>
                            </p:childTnLst>
                          </p:cTn>
                        </p:par>
                        <p:par>
                          <p:cTn id="36" fill="hold" nodeType="afterGroup">
                            <p:stCondLst>
                              <p:cond delay="1000"/>
                            </p:stCondLst>
                            <p:childTnLst>
                              <p:par>
                                <p:cTn id="37" presetID="22" presetClass="entr" presetSubtype="8"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left)">
                                      <p:cBhvr>
                                        <p:cTn id="39" dur="1000"/>
                                        <p:tgtEl>
                                          <p:spTgt spid="8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1000"/>
                                        <p:tgtEl>
                                          <p:spTgt spid="91"/>
                                        </p:tgtEl>
                                      </p:cBhvr>
                                    </p:animEffect>
                                  </p:childTnLst>
                                </p:cTn>
                              </p:par>
                            </p:childTnLst>
                          </p:cTn>
                        </p:par>
                        <p:par>
                          <p:cTn id="45" fill="hold" nodeType="afterGroup">
                            <p:stCondLst>
                              <p:cond delay="1000"/>
                            </p:stCondLst>
                            <p:childTnLst>
                              <p:par>
                                <p:cTn id="46" presetID="22" presetClass="entr" presetSubtype="8"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left)">
                                      <p:cBhvr>
                                        <p:cTn id="48" dur="1000"/>
                                        <p:tgtEl>
                                          <p:spTgt spid="8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92"/>
                                        </p:tgtEl>
                                        <p:attrNameLst>
                                          <p:attrName>style.visibility</p:attrName>
                                        </p:attrNameLst>
                                      </p:cBhvr>
                                      <p:to>
                                        <p:strVal val="visible"/>
                                      </p:to>
                                    </p:set>
                                    <p:animEffect transition="in" filter="wipe(left)">
                                      <p:cBhvr>
                                        <p:cTn id="53" dur="1000"/>
                                        <p:tgtEl>
                                          <p:spTgt spid="92"/>
                                        </p:tgtEl>
                                      </p:cBhvr>
                                    </p:animEffect>
                                  </p:childTnLst>
                                </p:cTn>
                              </p:par>
                            </p:childTnLst>
                          </p:cTn>
                        </p:par>
                        <p:par>
                          <p:cTn id="54" fill="hold" nodeType="afterGroup">
                            <p:stCondLst>
                              <p:cond delay="1000"/>
                            </p:stCondLst>
                            <p:childTnLst>
                              <p:par>
                                <p:cTn id="55" presetID="22" presetClass="entr" presetSubtype="8" fill="hold" nodeType="after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1000"/>
                                        <p:tgtEl>
                                          <p:spTgt spid="8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93"/>
                                        </p:tgtEl>
                                        <p:attrNameLst>
                                          <p:attrName>style.visibility</p:attrName>
                                        </p:attrNameLst>
                                      </p:cBhvr>
                                      <p:to>
                                        <p:strVal val="visible"/>
                                      </p:to>
                                    </p:set>
                                    <p:animEffect transition="in" filter="wipe(left)">
                                      <p:cBhvr>
                                        <p:cTn id="62" dur="1000"/>
                                        <p:tgtEl>
                                          <p:spTgt spid="93"/>
                                        </p:tgtEl>
                                      </p:cBhvr>
                                    </p:animEffect>
                                  </p:childTnLst>
                                </p:cTn>
                              </p:par>
                            </p:childTnLst>
                          </p:cTn>
                        </p:par>
                        <p:par>
                          <p:cTn id="63" fill="hold" nodeType="afterGroup">
                            <p:stCondLst>
                              <p:cond delay="1000"/>
                            </p:stCondLst>
                            <p:childTnLst>
                              <p:par>
                                <p:cTn id="64" presetID="22" presetClass="entr" presetSubtype="8" fill="hold" nodeType="afterEffect">
                                  <p:stCondLst>
                                    <p:cond delay="0"/>
                                  </p:stCondLst>
                                  <p:childTnLst>
                                    <p:set>
                                      <p:cBhvr>
                                        <p:cTn id="65" dur="1" fill="hold">
                                          <p:stCondLst>
                                            <p:cond delay="0"/>
                                          </p:stCondLst>
                                        </p:cTn>
                                        <p:tgtEl>
                                          <p:spTgt spid="84"/>
                                        </p:tgtEl>
                                        <p:attrNameLst>
                                          <p:attrName>style.visibility</p:attrName>
                                        </p:attrNameLst>
                                      </p:cBhvr>
                                      <p:to>
                                        <p:strVal val="visible"/>
                                      </p:to>
                                    </p:set>
                                    <p:animEffect transition="in" filter="wipe(left)">
                                      <p:cBhvr>
                                        <p:cTn id="66" dur="1000"/>
                                        <p:tgtEl>
                                          <p:spTgt spid="84"/>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nodeType="clickEffect">
                                  <p:stCondLst>
                                    <p:cond delay="0"/>
                                  </p:stCondLst>
                                  <p:childTnLst>
                                    <p:set>
                                      <p:cBhvr>
                                        <p:cTn id="70" dur="1" fill="hold">
                                          <p:stCondLst>
                                            <p:cond delay="0"/>
                                          </p:stCondLst>
                                        </p:cTn>
                                        <p:tgtEl>
                                          <p:spTgt spid="94"/>
                                        </p:tgtEl>
                                        <p:attrNameLst>
                                          <p:attrName>style.visibility</p:attrName>
                                        </p:attrNameLst>
                                      </p:cBhvr>
                                      <p:to>
                                        <p:strVal val="visible"/>
                                      </p:to>
                                    </p:set>
                                    <p:animEffect transition="in" filter="wipe(left)">
                                      <p:cBhvr>
                                        <p:cTn id="71" dur="1000"/>
                                        <p:tgtEl>
                                          <p:spTgt spid="94"/>
                                        </p:tgtEl>
                                      </p:cBhvr>
                                    </p:animEffect>
                                  </p:childTnLst>
                                </p:cTn>
                              </p:par>
                            </p:childTnLst>
                          </p:cTn>
                        </p:par>
                        <p:par>
                          <p:cTn id="72" fill="hold" nodeType="afterGroup">
                            <p:stCondLst>
                              <p:cond delay="1000"/>
                            </p:stCondLst>
                            <p:childTnLst>
                              <p:par>
                                <p:cTn id="73" presetID="22" presetClass="entr" presetSubtype="8" fill="hold" nodeType="afterEffect">
                                  <p:stCondLst>
                                    <p:cond delay="0"/>
                                  </p:stCondLst>
                                  <p:childTnLst>
                                    <p:set>
                                      <p:cBhvr>
                                        <p:cTn id="74" dur="1" fill="hold">
                                          <p:stCondLst>
                                            <p:cond delay="0"/>
                                          </p:stCondLst>
                                        </p:cTn>
                                        <p:tgtEl>
                                          <p:spTgt spid="85"/>
                                        </p:tgtEl>
                                        <p:attrNameLst>
                                          <p:attrName>style.visibility</p:attrName>
                                        </p:attrNameLst>
                                      </p:cBhvr>
                                      <p:to>
                                        <p:strVal val="visible"/>
                                      </p:to>
                                    </p:set>
                                    <p:animEffect transition="in" filter="wipe(left)">
                                      <p:cBhvr>
                                        <p:cTn id="75" dur="1000"/>
                                        <p:tgtEl>
                                          <p:spTgt spid="85"/>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nodeType="clickEffect">
                                  <p:stCondLst>
                                    <p:cond delay="0"/>
                                  </p:stCondLst>
                                  <p:childTnLst>
                                    <p:set>
                                      <p:cBhvr>
                                        <p:cTn id="79" dur="1" fill="hold">
                                          <p:stCondLst>
                                            <p:cond delay="0"/>
                                          </p:stCondLst>
                                        </p:cTn>
                                        <p:tgtEl>
                                          <p:spTgt spid="95"/>
                                        </p:tgtEl>
                                        <p:attrNameLst>
                                          <p:attrName>style.visibility</p:attrName>
                                        </p:attrNameLst>
                                      </p:cBhvr>
                                      <p:to>
                                        <p:strVal val="visible"/>
                                      </p:to>
                                    </p:set>
                                    <p:animEffect transition="in" filter="wipe(left)">
                                      <p:cBhvr>
                                        <p:cTn id="80" dur="1000"/>
                                        <p:tgtEl>
                                          <p:spTgt spid="95"/>
                                        </p:tgtEl>
                                      </p:cBhvr>
                                    </p:animEffect>
                                  </p:childTnLst>
                                </p:cTn>
                              </p:par>
                            </p:childTnLst>
                          </p:cTn>
                        </p:par>
                        <p:par>
                          <p:cTn id="81" fill="hold" nodeType="afterGroup">
                            <p:stCondLst>
                              <p:cond delay="1000"/>
                            </p:stCondLst>
                            <p:childTnLst>
                              <p:par>
                                <p:cTn id="82" presetID="22" presetClass="entr" presetSubtype="8" fill="hold" nodeType="afterEffect">
                                  <p:stCondLst>
                                    <p:cond delay="0"/>
                                  </p:stCondLst>
                                  <p:childTnLst>
                                    <p:set>
                                      <p:cBhvr>
                                        <p:cTn id="83" dur="1" fill="hold">
                                          <p:stCondLst>
                                            <p:cond delay="0"/>
                                          </p:stCondLst>
                                        </p:cTn>
                                        <p:tgtEl>
                                          <p:spTgt spid="86"/>
                                        </p:tgtEl>
                                        <p:attrNameLst>
                                          <p:attrName>style.visibility</p:attrName>
                                        </p:attrNameLst>
                                      </p:cBhvr>
                                      <p:to>
                                        <p:strVal val="visible"/>
                                      </p:to>
                                    </p:set>
                                    <p:animEffect transition="in" filter="wipe(left)">
                                      <p:cBhvr>
                                        <p:cTn id="84" dur="1000"/>
                                        <p:tgtEl>
                                          <p:spTgt spid="8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nodeType="click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wipe(left)">
                                      <p:cBhvr>
                                        <p:cTn id="89" dur="1000"/>
                                        <p:tgtEl>
                                          <p:spTgt spid="96"/>
                                        </p:tgtEl>
                                      </p:cBhvr>
                                    </p:animEffect>
                                  </p:childTnLst>
                                </p:cTn>
                              </p:par>
                            </p:childTnLst>
                          </p:cTn>
                        </p:par>
                        <p:par>
                          <p:cTn id="90" fill="hold" nodeType="afterGroup">
                            <p:stCondLst>
                              <p:cond delay="1000"/>
                            </p:stCondLst>
                            <p:childTnLst>
                              <p:par>
                                <p:cTn id="91" presetID="22" presetClass="entr" presetSubtype="8" fill="hold" nodeType="afterEffect">
                                  <p:stCondLst>
                                    <p:cond delay="0"/>
                                  </p:stCondLst>
                                  <p:childTnLst>
                                    <p:set>
                                      <p:cBhvr>
                                        <p:cTn id="92" dur="1" fill="hold">
                                          <p:stCondLst>
                                            <p:cond delay="0"/>
                                          </p:stCondLst>
                                        </p:cTn>
                                        <p:tgtEl>
                                          <p:spTgt spid="97"/>
                                        </p:tgtEl>
                                        <p:attrNameLst>
                                          <p:attrName>style.visibility</p:attrName>
                                        </p:attrNameLst>
                                      </p:cBhvr>
                                      <p:to>
                                        <p:strVal val="visible"/>
                                      </p:to>
                                    </p:set>
                                    <p:animEffect transition="in" filter="wipe(left)">
                                      <p:cBhvr>
                                        <p:cTn id="93" dur="1000"/>
                                        <p:tgtEl>
                                          <p:spTgt spid="97"/>
                                        </p:tgtEl>
                                      </p:cBhvr>
                                    </p:animEffect>
                                  </p:childTnLst>
                                </p:cTn>
                              </p:par>
                            </p:childTnLst>
                          </p:cTn>
                        </p:par>
                        <p:par>
                          <p:cTn id="94" fill="hold" nodeType="afterGroup">
                            <p:stCondLst>
                              <p:cond delay="2000"/>
                            </p:stCondLst>
                            <p:childTnLst>
                              <p:par>
                                <p:cTn id="95" presetID="22" presetClass="entr" presetSubtype="8" fill="hold"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wipe(left)">
                                      <p:cBhvr>
                                        <p:cTn id="97" dur="1000"/>
                                        <p:tgtEl>
                                          <p:spTgt spid="8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nodeType="clickEffect">
                                  <p:stCondLst>
                                    <p:cond delay="0"/>
                                  </p:stCondLst>
                                  <p:childTnLst>
                                    <p:set>
                                      <p:cBhvr>
                                        <p:cTn id="101" dur="1" fill="hold">
                                          <p:stCondLst>
                                            <p:cond delay="0"/>
                                          </p:stCondLst>
                                        </p:cTn>
                                        <p:tgtEl>
                                          <p:spTgt spid="129"/>
                                        </p:tgtEl>
                                        <p:attrNameLst>
                                          <p:attrName>style.visibility</p:attrName>
                                        </p:attrNameLst>
                                      </p:cBhvr>
                                      <p:to>
                                        <p:strVal val="visible"/>
                                      </p:to>
                                    </p:set>
                                    <p:animEffect transition="in" filter="wipe(left)">
                                      <p:cBhvr>
                                        <p:cTn id="102" dur="1000"/>
                                        <p:tgtEl>
                                          <p:spTgt spid="129"/>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nodeType="clickEffect">
                                  <p:stCondLst>
                                    <p:cond delay="0"/>
                                  </p:stCondLst>
                                  <p:childTnLst>
                                    <p:set>
                                      <p:cBhvr>
                                        <p:cTn id="106" dur="1" fill="hold">
                                          <p:stCondLst>
                                            <p:cond delay="0"/>
                                          </p:stCondLst>
                                        </p:cTn>
                                        <p:tgtEl>
                                          <p:spTgt spid="148"/>
                                        </p:tgtEl>
                                        <p:attrNameLst>
                                          <p:attrName>style.visibility</p:attrName>
                                        </p:attrNameLst>
                                      </p:cBhvr>
                                      <p:to>
                                        <p:strVal val="visible"/>
                                      </p:to>
                                    </p:set>
                                    <p:animEffect transition="in" filter="wipe(left)">
                                      <p:cBhvr>
                                        <p:cTn id="107" dur="1000"/>
                                        <p:tgtEl>
                                          <p:spTgt spid="148"/>
                                        </p:tgtEl>
                                      </p:cBhvr>
                                    </p:animEffect>
                                  </p:childTnLst>
                                </p:cTn>
                              </p:par>
                              <p:par>
                                <p:cTn id="108" presetID="22" presetClass="entr" presetSubtype="8" fill="hold" nodeType="withEffect">
                                  <p:stCondLst>
                                    <p:cond delay="0"/>
                                  </p:stCondLst>
                                  <p:childTnLst>
                                    <p:set>
                                      <p:cBhvr>
                                        <p:cTn id="109" dur="1" fill="hold">
                                          <p:stCondLst>
                                            <p:cond delay="0"/>
                                          </p:stCondLst>
                                        </p:cTn>
                                        <p:tgtEl>
                                          <p:spTgt spid="149"/>
                                        </p:tgtEl>
                                        <p:attrNameLst>
                                          <p:attrName>style.visibility</p:attrName>
                                        </p:attrNameLst>
                                      </p:cBhvr>
                                      <p:to>
                                        <p:strVal val="visible"/>
                                      </p:to>
                                    </p:set>
                                    <p:animEffect transition="in" filter="wipe(left)">
                                      <p:cBhvr>
                                        <p:cTn id="110" dur="1000"/>
                                        <p:tgtEl>
                                          <p:spTgt spid="149"/>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22" presetClass="entr" presetSubtype="8" fill="hold" nodeType="clickEffect">
                                  <p:stCondLst>
                                    <p:cond delay="0"/>
                                  </p:stCondLst>
                                  <p:childTnLst>
                                    <p:set>
                                      <p:cBhvr>
                                        <p:cTn id="114" dur="1" fill="hold">
                                          <p:stCondLst>
                                            <p:cond delay="0"/>
                                          </p:stCondLst>
                                        </p:cTn>
                                        <p:tgtEl>
                                          <p:spTgt spid="143"/>
                                        </p:tgtEl>
                                        <p:attrNameLst>
                                          <p:attrName>style.visibility</p:attrName>
                                        </p:attrNameLst>
                                      </p:cBhvr>
                                      <p:to>
                                        <p:strVal val="visible"/>
                                      </p:to>
                                    </p:set>
                                    <p:animEffect transition="in" filter="wipe(left)">
                                      <p:cBhvr>
                                        <p:cTn id="115" dur="1000"/>
                                        <p:tgtEl>
                                          <p:spTgt spid="143"/>
                                        </p:tgtEl>
                                      </p:cBhvr>
                                    </p:animEffect>
                                  </p:childTnLst>
                                </p:cTn>
                              </p:par>
                            </p:childTnLst>
                          </p:cTn>
                        </p:par>
                        <p:par>
                          <p:cTn id="116" fill="hold" nodeType="afterGroup">
                            <p:stCondLst>
                              <p:cond delay="1000"/>
                            </p:stCondLst>
                            <p:childTnLst>
                              <p:par>
                                <p:cTn id="117" presetID="22" presetClass="entr" presetSubtype="8" fill="hold" nodeType="afterEffect">
                                  <p:stCondLst>
                                    <p:cond delay="0"/>
                                  </p:stCondLst>
                                  <p:childTnLst>
                                    <p:set>
                                      <p:cBhvr>
                                        <p:cTn id="118" dur="1" fill="hold">
                                          <p:stCondLst>
                                            <p:cond delay="0"/>
                                          </p:stCondLst>
                                        </p:cTn>
                                        <p:tgtEl>
                                          <p:spTgt spid="150"/>
                                        </p:tgtEl>
                                        <p:attrNameLst>
                                          <p:attrName>style.visibility</p:attrName>
                                        </p:attrNameLst>
                                      </p:cBhvr>
                                      <p:to>
                                        <p:strVal val="visible"/>
                                      </p:to>
                                    </p:set>
                                    <p:animEffect transition="in" filter="wipe(left)">
                                      <p:cBhvr>
                                        <p:cTn id="119" dur="1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18435"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Ｂ．年齢給表</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11" name="テキスト ボックス 6">
            <a:extLst>
              <a:ext uri="{FF2B5EF4-FFF2-40B4-BE49-F238E27FC236}">
                <a16:creationId xmlns:a16="http://schemas.microsoft.com/office/drawing/2014/main" id="{C6BF47E5-4B8C-43D0-A12C-B8282BBA74C0}"/>
              </a:ext>
            </a:extLst>
          </p:cNvPr>
          <p:cNvSpPr txBox="1">
            <a:spLocks noChangeArrowheads="1"/>
          </p:cNvSpPr>
          <p:nvPr/>
        </p:nvSpPr>
        <p:spPr bwMode="auto">
          <a:xfrm>
            <a:off x="5220072" y="-7719"/>
            <a:ext cx="392392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御社のものに変更してください。年齢給を支給しない場合はこのページを削除してください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6" name="object 7">
            <a:extLst>
              <a:ext uri="{FF2B5EF4-FFF2-40B4-BE49-F238E27FC236}">
                <a16:creationId xmlns:a16="http://schemas.microsoft.com/office/drawing/2014/main" id="{9D38FE0D-E3C5-4623-A9F4-EDE249250A53}"/>
              </a:ext>
            </a:extLst>
          </p:cNvPr>
          <p:cNvGraphicFramePr>
            <a:graphicFrameLocks noGrp="1"/>
          </p:cNvGraphicFramePr>
          <p:nvPr>
            <p:extLst>
              <p:ext uri="{D42A27DB-BD31-4B8C-83A1-F6EECF244321}">
                <p14:modId xmlns:p14="http://schemas.microsoft.com/office/powerpoint/2010/main" val="979302675"/>
              </p:ext>
            </p:extLst>
          </p:nvPr>
        </p:nvGraphicFramePr>
        <p:xfrm>
          <a:off x="2176465"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6350"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graphicFrame>
        <p:nvGraphicFramePr>
          <p:cNvPr id="17" name="object 7">
            <a:extLst>
              <a:ext uri="{FF2B5EF4-FFF2-40B4-BE49-F238E27FC236}">
                <a16:creationId xmlns:a16="http://schemas.microsoft.com/office/drawing/2014/main" id="{F16ECAC0-37C8-4490-AD55-505189DFB982}"/>
              </a:ext>
            </a:extLst>
          </p:cNvPr>
          <p:cNvGraphicFramePr>
            <a:graphicFrameLocks noGrp="1"/>
          </p:cNvGraphicFramePr>
          <p:nvPr>
            <p:extLst>
              <p:ext uri="{D42A27DB-BD31-4B8C-83A1-F6EECF244321}">
                <p14:modId xmlns:p14="http://schemas.microsoft.com/office/powerpoint/2010/main" val="1219327744"/>
              </p:ext>
            </p:extLst>
          </p:nvPr>
        </p:nvGraphicFramePr>
        <p:xfrm>
          <a:off x="4710747" y="1628217"/>
          <a:ext cx="2256788"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47394">
                  <a:extLst>
                    <a:ext uri="{9D8B030D-6E8A-4147-A177-3AD203B41FA5}">
                      <a16:colId xmlns:a16="http://schemas.microsoft.com/office/drawing/2014/main" val="20002"/>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年齢</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ピッチ</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8"/>
                  </a:ext>
                </a:extLst>
              </a:tr>
            </a:tbl>
          </a:graphicData>
        </a:graphic>
      </p:graphicFrame>
      <p:sp>
        <p:nvSpPr>
          <p:cNvPr id="2" name="スライド番号プレースホルダー 1">
            <a:extLst>
              <a:ext uri="{FF2B5EF4-FFF2-40B4-BE49-F238E27FC236}">
                <a16:creationId xmlns:a16="http://schemas.microsoft.com/office/drawing/2014/main" id="{FEE94724-A077-E5E0-467C-EE2BA69526BA}"/>
              </a:ext>
            </a:extLst>
          </p:cNvPr>
          <p:cNvSpPr>
            <a:spLocks noGrp="1"/>
          </p:cNvSpPr>
          <p:nvPr>
            <p:ph type="sldNum" sz="quarter" idx="12"/>
          </p:nvPr>
        </p:nvSpPr>
        <p:spPr/>
        <p:txBody>
          <a:bodyPr/>
          <a:lstStyle/>
          <a:p>
            <a:pPr>
              <a:defRPr/>
            </a:pPr>
            <a:fld id="{9220612B-C628-4C50-B197-07DF79448337}" type="slidenum">
              <a:rPr lang="ja-JP" altLang="en-US" smtClean="0"/>
              <a:pPr>
                <a:defRPr/>
              </a:pPr>
              <a:t>14</a:t>
            </a:fld>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19459"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Ｃ．勤続給表</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12" name="テキスト ボックス 6">
            <a:extLst>
              <a:ext uri="{FF2B5EF4-FFF2-40B4-BE49-F238E27FC236}">
                <a16:creationId xmlns:a16="http://schemas.microsoft.com/office/drawing/2014/main" id="{626F4FE9-8133-4907-A179-C055789A8D5D}"/>
              </a:ext>
            </a:extLst>
          </p:cNvPr>
          <p:cNvSpPr txBox="1">
            <a:spLocks noChangeArrowheads="1"/>
          </p:cNvSpPr>
          <p:nvPr/>
        </p:nvSpPr>
        <p:spPr bwMode="auto">
          <a:xfrm>
            <a:off x="5220072" y="-7719"/>
            <a:ext cx="392392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御社のものに変更してください。勤続給を支給しない場合はこのページを削除してください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3" name="object 7">
            <a:extLst>
              <a:ext uri="{FF2B5EF4-FFF2-40B4-BE49-F238E27FC236}">
                <a16:creationId xmlns:a16="http://schemas.microsoft.com/office/drawing/2014/main" id="{AF9C2062-3D34-4C08-AF47-012295640741}"/>
              </a:ext>
            </a:extLst>
          </p:cNvPr>
          <p:cNvGraphicFramePr>
            <a:graphicFrameLocks noGrp="1"/>
          </p:cNvGraphicFramePr>
          <p:nvPr>
            <p:extLst>
              <p:ext uri="{D42A27DB-BD31-4B8C-83A1-F6EECF244321}">
                <p14:modId xmlns:p14="http://schemas.microsoft.com/office/powerpoint/2010/main" val="1985514607"/>
              </p:ext>
            </p:extLst>
          </p:nvPr>
        </p:nvGraphicFramePr>
        <p:xfrm>
          <a:off x="1442088" y="1605281"/>
          <a:ext cx="3129912" cy="4694554"/>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8518">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9525" cap="flat" cmpd="sng" algn="ctr">
                      <a:solidFill>
                        <a:schemeClr val="bg1">
                          <a:lumMod val="50000"/>
                        </a:schemeClr>
                      </a:solidFill>
                      <a:prstDash val="solid"/>
                      <a:round/>
                      <a:headEnd type="none" w="med" len="med"/>
                      <a:tailEnd type="none" w="med" len="med"/>
                    </a:lnTlToBr>
                  </a:tcPr>
                </a:tc>
                <a:extLst>
                  <a:ext uri="{0D108BD9-81ED-4DB2-BD59-A6C34878D82A}">
                    <a16:rowId xmlns:a16="http://schemas.microsoft.com/office/drawing/2014/main" val="1000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bl>
          </a:graphicData>
        </a:graphic>
      </p:graphicFrame>
      <p:graphicFrame>
        <p:nvGraphicFramePr>
          <p:cNvPr id="14" name="object 7">
            <a:extLst>
              <a:ext uri="{FF2B5EF4-FFF2-40B4-BE49-F238E27FC236}">
                <a16:creationId xmlns:a16="http://schemas.microsoft.com/office/drawing/2014/main" id="{FF7F00D0-486A-4B25-8817-8E97BBAAA032}"/>
              </a:ext>
            </a:extLst>
          </p:cNvPr>
          <p:cNvGraphicFramePr>
            <a:graphicFrameLocks noGrp="1"/>
          </p:cNvGraphicFramePr>
          <p:nvPr>
            <p:extLst>
              <p:ext uri="{D42A27DB-BD31-4B8C-83A1-F6EECF244321}">
                <p14:modId xmlns:p14="http://schemas.microsoft.com/office/powerpoint/2010/main" val="3751839849"/>
              </p:ext>
            </p:extLst>
          </p:nvPr>
        </p:nvGraphicFramePr>
        <p:xfrm>
          <a:off x="4683125" y="1605281"/>
          <a:ext cx="3129235" cy="4890769"/>
        </p:xfrm>
        <a:graphic>
          <a:graphicData uri="http://schemas.openxmlformats.org/drawingml/2006/table">
            <a:tbl>
              <a:tblPr firstRow="1" bandRow="1">
                <a:tableStyleId>{5C22544A-7EE6-4342-B048-85BDC9FD1C3A}</a:tableStyleId>
              </a:tblPr>
              <a:tblGrid>
                <a:gridCol w="747395">
                  <a:extLst>
                    <a:ext uri="{9D8B030D-6E8A-4147-A177-3AD203B41FA5}">
                      <a16:colId xmlns:a16="http://schemas.microsoft.com/office/drawing/2014/main" val="20000"/>
                    </a:ext>
                  </a:extLst>
                </a:gridCol>
                <a:gridCol w="761999">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57841">
                  <a:extLst>
                    <a:ext uri="{9D8B030D-6E8A-4147-A177-3AD203B41FA5}">
                      <a16:colId xmlns:a16="http://schemas.microsoft.com/office/drawing/2014/main" val="20003"/>
                    </a:ext>
                  </a:extLst>
                </a:gridCol>
              </a:tblGrid>
              <a:tr h="172085">
                <a:tc>
                  <a:txBody>
                    <a:bodyPr/>
                    <a:lstStyle/>
                    <a:p>
                      <a:pPr marR="6350"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勤続年数</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標準年齢</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累計金額</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29209"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29"/>
                        </a:spcBef>
                      </a:pPr>
                      <a:r>
                        <a:rPr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rPr>
                        <a:t>年当り加算額</a:t>
                      </a:r>
                    </a:p>
                  </a:txBody>
                  <a:tcPr marL="0" marR="0" marT="29209"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30年</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48歳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51歳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53歳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55歳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56歳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57歳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58歳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41年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59歳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42年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60歳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2"/>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43年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61歳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3"/>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44年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62歳</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4"/>
                  </a:ext>
                </a:extLst>
              </a:tr>
              <a:tr h="186690">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45年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63歳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5"/>
                  </a:ext>
                </a:extLst>
              </a:tr>
              <a:tr h="18605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46年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64歳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6"/>
                  </a:ext>
                </a:extLst>
              </a:tr>
              <a:tr h="172085">
                <a:tc>
                  <a:txBody>
                    <a:bodyPr/>
                    <a:lstStyle/>
                    <a:p>
                      <a:pPr marR="6350"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47年</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algn="ct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65歳</a:t>
                      </a: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45"/>
                        </a:spcBef>
                      </a:pPr>
                      <a:r>
                        <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12,000</a:t>
                      </a:r>
                      <a:endParaRPr sz="10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381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00000"/>
                        </a:lnSpc>
                      </a:pPr>
                      <a:endParaRPr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Times New Roman"/>
                      </a:endParaRPr>
                    </a:p>
                  </a:txBody>
                  <a:tcPr marL="0" marR="0" marT="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7"/>
                  </a:ext>
                </a:extLst>
              </a:tr>
            </a:tbl>
          </a:graphicData>
        </a:graphic>
      </p:graphicFrame>
      <p:sp>
        <p:nvSpPr>
          <p:cNvPr id="2" name="スライド番号プレースホルダー 1">
            <a:extLst>
              <a:ext uri="{FF2B5EF4-FFF2-40B4-BE49-F238E27FC236}">
                <a16:creationId xmlns:a16="http://schemas.microsoft.com/office/drawing/2014/main" id="{A14802FC-0E80-C266-57A0-798B0D6EEAA6}"/>
              </a:ext>
            </a:extLst>
          </p:cNvPr>
          <p:cNvSpPr>
            <a:spLocks noGrp="1"/>
          </p:cNvSpPr>
          <p:nvPr>
            <p:ph type="sldNum" sz="quarter" idx="12"/>
          </p:nvPr>
        </p:nvSpPr>
        <p:spPr/>
        <p:txBody>
          <a:bodyPr/>
          <a:lstStyle/>
          <a:p>
            <a:pPr>
              <a:defRPr/>
            </a:pPr>
            <a:fld id="{9220612B-C628-4C50-B197-07DF79448337}" type="slidenum">
              <a:rPr lang="ja-JP" altLang="en-US" smtClean="0"/>
              <a:pPr>
                <a:defRPr/>
              </a:pPr>
              <a:t>15</a:t>
            </a:fld>
            <a:endParaRPr lang="ja-JP"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2048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a:t>Ｄ．成長給表（総合職）</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9" name="テキスト ボックス 6">
            <a:extLst>
              <a:ext uri="{FF2B5EF4-FFF2-40B4-BE49-F238E27FC236}">
                <a16:creationId xmlns:a16="http://schemas.microsoft.com/office/drawing/2014/main" id="{F7662B05-8A8E-43C6-AB6A-E15A6DED924F}"/>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2" name="object 8">
            <a:extLst>
              <a:ext uri="{FF2B5EF4-FFF2-40B4-BE49-F238E27FC236}">
                <a16:creationId xmlns:a16="http://schemas.microsoft.com/office/drawing/2014/main" id="{E50D0133-7BA4-4D39-A3F1-2911A8B91700}"/>
              </a:ext>
            </a:extLst>
          </p:cNvPr>
          <p:cNvGraphicFramePr>
            <a:graphicFrameLocks noGrp="1"/>
          </p:cNvGraphicFramePr>
          <p:nvPr>
            <p:extLst>
              <p:ext uri="{D42A27DB-BD31-4B8C-83A1-F6EECF244321}">
                <p14:modId xmlns:p14="http://schemas.microsoft.com/office/powerpoint/2010/main" val="2655453652"/>
              </p:ext>
            </p:extLst>
          </p:nvPr>
        </p:nvGraphicFramePr>
        <p:xfrm>
          <a:off x="4257130" y="373498"/>
          <a:ext cx="4779366" cy="6151846"/>
        </p:xfrm>
        <a:graphic>
          <a:graphicData uri="http://schemas.openxmlformats.org/drawingml/2006/table">
            <a:tbl>
              <a:tblPr firstRow="1" bandRow="1">
                <a:tableStyleId>{5C22544A-7EE6-4342-B048-85BDC9FD1C3A}</a:tableStyleId>
              </a:tblPr>
              <a:tblGrid>
                <a:gridCol w="469606">
                  <a:extLst>
                    <a:ext uri="{9D8B030D-6E8A-4147-A177-3AD203B41FA5}">
                      <a16:colId xmlns:a16="http://schemas.microsoft.com/office/drawing/2014/main" val="20000"/>
                    </a:ext>
                  </a:extLst>
                </a:gridCol>
                <a:gridCol w="480021">
                  <a:extLst>
                    <a:ext uri="{9D8B030D-6E8A-4147-A177-3AD203B41FA5}">
                      <a16:colId xmlns:a16="http://schemas.microsoft.com/office/drawing/2014/main" val="20001"/>
                    </a:ext>
                  </a:extLst>
                </a:gridCol>
                <a:gridCol w="480019">
                  <a:extLst>
                    <a:ext uri="{9D8B030D-6E8A-4147-A177-3AD203B41FA5}">
                      <a16:colId xmlns:a16="http://schemas.microsoft.com/office/drawing/2014/main" val="20002"/>
                    </a:ext>
                  </a:extLst>
                </a:gridCol>
                <a:gridCol w="480019">
                  <a:extLst>
                    <a:ext uri="{9D8B030D-6E8A-4147-A177-3AD203B41FA5}">
                      <a16:colId xmlns:a16="http://schemas.microsoft.com/office/drawing/2014/main" val="20003"/>
                    </a:ext>
                  </a:extLst>
                </a:gridCol>
                <a:gridCol w="480019">
                  <a:extLst>
                    <a:ext uri="{9D8B030D-6E8A-4147-A177-3AD203B41FA5}">
                      <a16:colId xmlns:a16="http://schemas.microsoft.com/office/drawing/2014/main" val="20004"/>
                    </a:ext>
                  </a:extLst>
                </a:gridCol>
                <a:gridCol w="480019">
                  <a:extLst>
                    <a:ext uri="{9D8B030D-6E8A-4147-A177-3AD203B41FA5}">
                      <a16:colId xmlns:a16="http://schemas.microsoft.com/office/drawing/2014/main" val="20005"/>
                    </a:ext>
                  </a:extLst>
                </a:gridCol>
                <a:gridCol w="480019">
                  <a:extLst>
                    <a:ext uri="{9D8B030D-6E8A-4147-A177-3AD203B41FA5}">
                      <a16:colId xmlns:a16="http://schemas.microsoft.com/office/drawing/2014/main" val="20006"/>
                    </a:ext>
                  </a:extLst>
                </a:gridCol>
                <a:gridCol w="480019">
                  <a:extLst>
                    <a:ext uri="{9D8B030D-6E8A-4147-A177-3AD203B41FA5}">
                      <a16:colId xmlns:a16="http://schemas.microsoft.com/office/drawing/2014/main" val="20007"/>
                    </a:ext>
                  </a:extLst>
                </a:gridCol>
                <a:gridCol w="480019">
                  <a:extLst>
                    <a:ext uri="{9D8B030D-6E8A-4147-A177-3AD203B41FA5}">
                      <a16:colId xmlns:a16="http://schemas.microsoft.com/office/drawing/2014/main" val="20008"/>
                    </a:ext>
                  </a:extLst>
                </a:gridCol>
                <a:gridCol w="469606">
                  <a:extLst>
                    <a:ext uri="{9D8B030D-6E8A-4147-A177-3AD203B41FA5}">
                      <a16:colId xmlns:a16="http://schemas.microsoft.com/office/drawing/2014/main" val="20009"/>
                    </a:ext>
                  </a:extLst>
                </a:gridCol>
              </a:tblGrid>
              <a:tr h="136319">
                <a:tc>
                  <a:txBody>
                    <a:bodyPr/>
                    <a:lstStyle/>
                    <a:p>
                      <a:pPr marR="6350" algn="ctr">
                        <a:lnSpc>
                          <a:spcPct val="100000"/>
                        </a:lnSpc>
                        <a:spcBef>
                          <a:spcPts val="250"/>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214629">
                        <a:lnSpc>
                          <a:spcPct val="100000"/>
                        </a:lnSpc>
                        <a:spcBef>
                          <a:spcPts val="250"/>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sz="500" b="0" spc="25"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号俸/ピッチ</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02"/>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80,900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169">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220,000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97">
                <a:tc>
                  <a:txBody>
                    <a:bodyPr/>
                    <a:lstStyle/>
                    <a:p>
                      <a:pPr marR="6350" algn="ctr">
                        <a:lnSpc>
                          <a:spcPct val="100000"/>
                        </a:lnSpc>
                        <a:spcBef>
                          <a:spcPts val="365"/>
                        </a:spcBef>
                      </a:pPr>
                      <a:r>
                        <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E7F3F4"/>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113,900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235,600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201,800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169,100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248,600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136,700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139,100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178,700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86,900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188,300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87,800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269,400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130,400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146,300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193,100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272,000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131,500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195,500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132,600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197,900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277,200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31</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93,800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118,700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239,300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279,800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32</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119,700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134,800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282,400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33</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94,600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205,100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244,300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34</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89,900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153,500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207,500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246,800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287,600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35</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138,100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209,900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249,300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290,200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16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36</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95,800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139,200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155,900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212,300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292,800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37</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90,800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140,300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214,700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254,300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295,400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38</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96,600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102,700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125,700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158,300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217,100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256,800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298,000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97">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39</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97,000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103,200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126,700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142,500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159,500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219,500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259,300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300,600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36319">
                <a:tc>
                  <a:txBody>
                    <a:bodyPr/>
                    <a:lstStyle/>
                    <a:p>
                      <a:pPr marR="6350" algn="ct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40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91,700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97,400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103,700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127,700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143,600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160,700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221,900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261,800</a:t>
                      </a:r>
                      <a:endParaRPr sz="500" b="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500" b="0" spc="10" dirty="0">
                          <a:solidFill>
                            <a:schemeClr val="tx2">
                              <a:lumMod val="50000"/>
                              <a:lumOff val="50000"/>
                            </a:schemeClr>
                          </a:solidFill>
                          <a:latin typeface="游ゴシック Medium" panose="020B0500000000000000" pitchFamily="50" charset="-128"/>
                          <a:ea typeface="游ゴシック Medium" panose="020B0500000000000000" pitchFamily="50" charset="-128"/>
                        </a:rPr>
                        <a:t>303,200</a:t>
                      </a:r>
                      <a:endParaRPr sz="500" b="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スライド番号プレースホルダー 1">
            <a:extLst>
              <a:ext uri="{FF2B5EF4-FFF2-40B4-BE49-F238E27FC236}">
                <a16:creationId xmlns:a16="http://schemas.microsoft.com/office/drawing/2014/main" id="{F50F935E-1D98-83D1-D8EB-ADFF6A9E8AC9}"/>
              </a:ext>
            </a:extLst>
          </p:cNvPr>
          <p:cNvSpPr>
            <a:spLocks noGrp="1"/>
          </p:cNvSpPr>
          <p:nvPr>
            <p:ph type="sldNum" sz="quarter" idx="12"/>
          </p:nvPr>
        </p:nvSpPr>
        <p:spPr/>
        <p:txBody>
          <a:bodyPr/>
          <a:lstStyle/>
          <a:p>
            <a:pPr>
              <a:defRPr/>
            </a:pPr>
            <a:fld id="{9220612B-C628-4C50-B197-07DF79448337}" type="slidenum">
              <a:rPr lang="ja-JP" altLang="en-US" smtClean="0"/>
              <a:pPr>
                <a:defRPr/>
              </a:pPr>
              <a:t>16</a:t>
            </a:fld>
            <a:endParaRPr lang="ja-JP"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323850" y="260350"/>
            <a:ext cx="8134350" cy="865188"/>
          </a:xfrm>
        </p:spPr>
        <p:txBody>
          <a:bodyPr/>
          <a:lstStyle/>
          <a:p>
            <a:pPr eaLnBrk="1" hangingPunct="1"/>
            <a:r>
              <a:rPr lang="ja-JP" altLang="en-US"/>
              <a:t>５．賃金制度について</a:t>
            </a:r>
          </a:p>
        </p:txBody>
      </p:sp>
      <p:sp>
        <p:nvSpPr>
          <p:cNvPr id="21507"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Ｅ．成長給表（限定職）</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10" name="テキスト ボックス 6">
            <a:extLst>
              <a:ext uri="{FF2B5EF4-FFF2-40B4-BE49-F238E27FC236}">
                <a16:creationId xmlns:a16="http://schemas.microsoft.com/office/drawing/2014/main" id="{2FFEEF50-8142-40A6-9C3F-781CD5E3D325}"/>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graphicFrame>
        <p:nvGraphicFramePr>
          <p:cNvPr id="12" name="object 10">
            <a:extLst>
              <a:ext uri="{FF2B5EF4-FFF2-40B4-BE49-F238E27FC236}">
                <a16:creationId xmlns:a16="http://schemas.microsoft.com/office/drawing/2014/main" id="{FDA84414-F0DB-46FD-8566-13AFCCFFFF5C}"/>
              </a:ext>
            </a:extLst>
          </p:cNvPr>
          <p:cNvGraphicFramePr>
            <a:graphicFrameLocks noGrp="1"/>
          </p:cNvGraphicFramePr>
          <p:nvPr>
            <p:extLst>
              <p:ext uri="{D42A27DB-BD31-4B8C-83A1-F6EECF244321}">
                <p14:modId xmlns:p14="http://schemas.microsoft.com/office/powerpoint/2010/main" val="1620142605"/>
              </p:ext>
            </p:extLst>
          </p:nvPr>
        </p:nvGraphicFramePr>
        <p:xfrm>
          <a:off x="4571024" y="371565"/>
          <a:ext cx="4464495" cy="6153060"/>
        </p:xfrm>
        <a:graphic>
          <a:graphicData uri="http://schemas.openxmlformats.org/drawingml/2006/table">
            <a:tbl>
              <a:tblPr firstRow="1" bandRow="1">
                <a:tableStyleId>{5C22544A-7EE6-4342-B048-85BDC9FD1C3A}</a:tableStyleId>
              </a:tblPr>
              <a:tblGrid>
                <a:gridCol w="628931">
                  <a:extLst>
                    <a:ext uri="{9D8B030D-6E8A-4147-A177-3AD203B41FA5}">
                      <a16:colId xmlns:a16="http://schemas.microsoft.com/office/drawing/2014/main" val="20000"/>
                    </a:ext>
                  </a:extLst>
                </a:gridCol>
                <a:gridCol w="641220">
                  <a:extLst>
                    <a:ext uri="{9D8B030D-6E8A-4147-A177-3AD203B41FA5}">
                      <a16:colId xmlns:a16="http://schemas.microsoft.com/office/drawing/2014/main" val="20001"/>
                    </a:ext>
                  </a:extLst>
                </a:gridCol>
                <a:gridCol w="641220">
                  <a:extLst>
                    <a:ext uri="{9D8B030D-6E8A-4147-A177-3AD203B41FA5}">
                      <a16:colId xmlns:a16="http://schemas.microsoft.com/office/drawing/2014/main" val="20002"/>
                    </a:ext>
                  </a:extLst>
                </a:gridCol>
                <a:gridCol w="641220">
                  <a:extLst>
                    <a:ext uri="{9D8B030D-6E8A-4147-A177-3AD203B41FA5}">
                      <a16:colId xmlns:a16="http://schemas.microsoft.com/office/drawing/2014/main" val="20003"/>
                    </a:ext>
                  </a:extLst>
                </a:gridCol>
                <a:gridCol w="641220">
                  <a:extLst>
                    <a:ext uri="{9D8B030D-6E8A-4147-A177-3AD203B41FA5}">
                      <a16:colId xmlns:a16="http://schemas.microsoft.com/office/drawing/2014/main" val="20004"/>
                    </a:ext>
                  </a:extLst>
                </a:gridCol>
                <a:gridCol w="641220">
                  <a:extLst>
                    <a:ext uri="{9D8B030D-6E8A-4147-A177-3AD203B41FA5}">
                      <a16:colId xmlns:a16="http://schemas.microsoft.com/office/drawing/2014/main" val="20005"/>
                    </a:ext>
                  </a:extLst>
                </a:gridCol>
                <a:gridCol w="629464">
                  <a:extLst>
                    <a:ext uri="{9D8B030D-6E8A-4147-A177-3AD203B41FA5}">
                      <a16:colId xmlns:a16="http://schemas.microsoft.com/office/drawing/2014/main" val="20006"/>
                    </a:ext>
                  </a:extLst>
                </a:gridCol>
              </a:tblGrid>
              <a:tr h="136244">
                <a:tc>
                  <a:txBody>
                    <a:bodyPr/>
                    <a:lstStyle/>
                    <a:p>
                      <a:pPr marR="6350" algn="ctr">
                        <a:lnSpc>
                          <a:spcPct val="100000"/>
                        </a:lnSpc>
                        <a:spcBef>
                          <a:spcPts val="250"/>
                        </a:spcBef>
                      </a:pPr>
                      <a:r>
                        <a:rPr sz="600" b="0"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1</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2</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3</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4</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lnSpc>
                          <a:spcPct val="100000"/>
                        </a:lnSpc>
                        <a:spcBef>
                          <a:spcPts val="250"/>
                        </a:spcBef>
                      </a:pPr>
                      <a:r>
                        <a:rPr sz="600" b="0" spc="10" dirty="0">
                          <a:solidFill>
                            <a:schemeClr val="tx2">
                              <a:lumMod val="50000"/>
                              <a:lumOff val="50000"/>
                            </a:schemeClr>
                          </a:solidFill>
                        </a:rPr>
                        <a:t>5</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13970" algn="ctr">
                        <a:lnSpc>
                          <a:spcPct val="100000"/>
                        </a:lnSpc>
                        <a:spcBef>
                          <a:spcPts val="250"/>
                        </a:spcBef>
                      </a:pPr>
                      <a:r>
                        <a:rPr sz="600" b="0" spc="10" dirty="0">
                          <a:solidFill>
                            <a:schemeClr val="tx2">
                              <a:lumMod val="50000"/>
                              <a:lumOff val="50000"/>
                            </a:schemeClr>
                          </a:solidFill>
                        </a:rPr>
                        <a:t>6</a:t>
                      </a:r>
                      <a:r>
                        <a:rPr sz="600" b="0" spc="25" dirty="0">
                          <a:solidFill>
                            <a:schemeClr val="tx2">
                              <a:lumMod val="50000"/>
                              <a:lumOff val="50000"/>
                            </a:schemeClr>
                          </a:solidFill>
                        </a:rPr>
                        <a:t>等級</a:t>
                      </a:r>
                      <a:endParaRPr sz="600" b="0">
                        <a:solidFill>
                          <a:schemeClr val="tx2">
                            <a:lumMod val="50000"/>
                            <a:lumOff val="50000"/>
                          </a:schemeClr>
                        </a:solidFill>
                        <a:latin typeface="ＭＳ ゴシック"/>
                        <a:cs typeface="ＭＳ ゴシック"/>
                      </a:endParaRPr>
                    </a:p>
                  </a:txBody>
                  <a:tcPr marL="0" marR="0" marT="31750"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147088">
                <a:tc>
                  <a:txBody>
                    <a:bodyPr/>
                    <a:lstStyle/>
                    <a:p>
                      <a:pPr marR="6350" algn="ctr">
                        <a:lnSpc>
                          <a:spcPct val="100000"/>
                        </a:lnSpc>
                        <a:spcBef>
                          <a:spcPts val="365"/>
                        </a:spcBef>
                      </a:pPr>
                      <a:r>
                        <a:rPr sz="600" b="0" dirty="0">
                          <a:solidFill>
                            <a:schemeClr val="tx2">
                              <a:lumMod val="50000"/>
                              <a:lumOff val="50000"/>
                            </a:schemeClr>
                          </a:solidFill>
                        </a:rPr>
                        <a:t>号俸/ピッチ</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400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1,100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25400" algn="r">
                        <a:lnSpc>
                          <a:spcPct val="100000"/>
                        </a:lnSpc>
                        <a:spcBef>
                          <a:spcPts val="365"/>
                        </a:spcBef>
                      </a:pPr>
                      <a:r>
                        <a:rPr sz="600" b="0" spc="10" dirty="0">
                          <a:solidFill>
                            <a:schemeClr val="tx2">
                              <a:lumMod val="50000"/>
                              <a:lumOff val="50000"/>
                            </a:schemeClr>
                          </a:solidFill>
                        </a:rPr>
                        <a:t>1,200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1"/>
                  </a:ext>
                </a:extLst>
              </a:tr>
              <a:tr h="147088">
                <a:tc>
                  <a:txBody>
                    <a:bodyPr/>
                    <a:lstStyle/>
                    <a:p>
                      <a:pPr marR="6350" algn="ctr">
                        <a:lnSpc>
                          <a:spcPct val="100000"/>
                        </a:lnSpc>
                        <a:spcBef>
                          <a:spcPts val="365"/>
                        </a:spcBef>
                      </a:pPr>
                      <a:r>
                        <a:rPr sz="600" b="0" dirty="0">
                          <a:solidFill>
                            <a:schemeClr val="tx2">
                              <a:lumMod val="50000"/>
                              <a:lumOff val="50000"/>
                            </a:schemeClr>
                          </a:solidFill>
                        </a:rPr>
                        <a:t>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2540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extLst>
                  <a:ext uri="{0D108BD9-81ED-4DB2-BD59-A6C34878D82A}">
                    <a16:rowId xmlns:a16="http://schemas.microsoft.com/office/drawing/2014/main" val="10002"/>
                  </a:ext>
                </a:extLst>
              </a:tr>
              <a:tr h="147088">
                <a:tc>
                  <a:txBody>
                    <a:bodyPr/>
                    <a:lstStyle/>
                    <a:p>
                      <a:pPr marR="6350" algn="ctr">
                        <a:lnSpc>
                          <a:spcPct val="100000"/>
                        </a:lnSpc>
                        <a:spcBef>
                          <a:spcPts val="365"/>
                        </a:spcBef>
                      </a:pPr>
                      <a:r>
                        <a:rPr sz="600" b="0" dirty="0">
                          <a:solidFill>
                            <a:schemeClr val="tx2">
                              <a:lumMod val="50000"/>
                              <a:lumOff val="50000"/>
                            </a:schemeClr>
                          </a:solidFill>
                        </a:rPr>
                        <a:t>2</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47088">
                <a:tc>
                  <a:txBody>
                    <a:bodyPr/>
                    <a:lstStyle/>
                    <a:p>
                      <a:pPr marR="6350" algn="ctr">
                        <a:lnSpc>
                          <a:spcPct val="100000"/>
                        </a:lnSpc>
                        <a:spcBef>
                          <a:spcPts val="365"/>
                        </a:spcBef>
                      </a:pPr>
                      <a:r>
                        <a:rPr sz="600" b="0" dirty="0">
                          <a:solidFill>
                            <a:schemeClr val="tx2">
                              <a:lumMod val="50000"/>
                              <a:lumOff val="50000"/>
                            </a:schemeClr>
                          </a:solidFill>
                        </a:rPr>
                        <a:t>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96,300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146617">
                <a:tc>
                  <a:txBody>
                    <a:bodyPr/>
                    <a:lstStyle/>
                    <a:p>
                      <a:pPr marR="6350" algn="ctr">
                        <a:lnSpc>
                          <a:spcPct val="100000"/>
                        </a:lnSpc>
                        <a:spcBef>
                          <a:spcPts val="365"/>
                        </a:spcBef>
                      </a:pPr>
                      <a:r>
                        <a:rPr sz="600" b="0" dirty="0">
                          <a:solidFill>
                            <a:schemeClr val="tx2">
                              <a:lumMod val="50000"/>
                              <a:lumOff val="50000"/>
                            </a:schemeClr>
                          </a:solidFill>
                        </a:rPr>
                        <a:t>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60,900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147088">
                <a:tc>
                  <a:txBody>
                    <a:bodyPr/>
                    <a:lstStyle/>
                    <a:p>
                      <a:pPr marR="6350" algn="ctr">
                        <a:lnSpc>
                          <a:spcPct val="100000"/>
                        </a:lnSpc>
                        <a:spcBef>
                          <a:spcPts val="365"/>
                        </a:spcBef>
                      </a:pPr>
                      <a:r>
                        <a:rPr sz="600" b="0" dirty="0">
                          <a:solidFill>
                            <a:schemeClr val="tx2">
                              <a:lumMod val="50000"/>
                              <a:lumOff val="50000"/>
                            </a:schemeClr>
                          </a:solidFill>
                        </a:rPr>
                        <a:t>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147088">
                <a:tc>
                  <a:txBody>
                    <a:bodyPr/>
                    <a:lstStyle/>
                    <a:p>
                      <a:pPr marR="6350" algn="ctr">
                        <a:lnSpc>
                          <a:spcPct val="100000"/>
                        </a:lnSpc>
                        <a:spcBef>
                          <a:spcPts val="365"/>
                        </a:spcBef>
                      </a:pPr>
                      <a:r>
                        <a:rPr sz="600" b="0" dirty="0">
                          <a:solidFill>
                            <a:schemeClr val="tx2">
                              <a:lumMod val="50000"/>
                              <a:lumOff val="50000"/>
                            </a:schemeClr>
                          </a:solidFill>
                        </a:rPr>
                        <a:t>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99,900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147088">
                <a:tc>
                  <a:txBody>
                    <a:bodyPr/>
                    <a:lstStyle/>
                    <a:p>
                      <a:pPr marR="6350" algn="ctr">
                        <a:lnSpc>
                          <a:spcPct val="100000"/>
                        </a:lnSpc>
                        <a:spcBef>
                          <a:spcPts val="365"/>
                        </a:spcBef>
                      </a:pPr>
                      <a:r>
                        <a:rPr sz="600" b="0" dirty="0">
                          <a:solidFill>
                            <a:schemeClr val="tx2">
                              <a:lumMod val="50000"/>
                              <a:lumOff val="50000"/>
                            </a:schemeClr>
                          </a:solidFill>
                        </a:rPr>
                        <a:t>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61,800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147088">
                <a:tc>
                  <a:txBody>
                    <a:bodyPr/>
                    <a:lstStyle/>
                    <a:p>
                      <a:pPr marR="6350" algn="ctr">
                        <a:lnSpc>
                          <a:spcPct val="100000"/>
                        </a:lnSpc>
                        <a:spcBef>
                          <a:spcPts val="365"/>
                        </a:spcBef>
                      </a:pPr>
                      <a:r>
                        <a:rPr sz="600" b="0" dirty="0">
                          <a:solidFill>
                            <a:schemeClr val="tx2">
                              <a:lumMod val="50000"/>
                              <a:lumOff val="50000"/>
                            </a:schemeClr>
                          </a:solidFill>
                        </a:rPr>
                        <a:t>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62,100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r h="146617">
                <a:tc>
                  <a:txBody>
                    <a:bodyPr/>
                    <a:lstStyle/>
                    <a:p>
                      <a:pPr marR="6350" algn="ctr">
                        <a:lnSpc>
                          <a:spcPct val="100000"/>
                        </a:lnSpc>
                        <a:spcBef>
                          <a:spcPts val="365"/>
                        </a:spcBef>
                      </a:pPr>
                      <a:r>
                        <a:rPr sz="600" b="0" dirty="0">
                          <a:solidFill>
                            <a:schemeClr val="tx2">
                              <a:lumMod val="50000"/>
                              <a:lumOff val="50000"/>
                            </a:schemeClr>
                          </a:solidFill>
                        </a:rPr>
                        <a:t>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0"/>
                  </a:ext>
                </a:extLst>
              </a:tr>
              <a:tr h="147088">
                <a:tc>
                  <a:txBody>
                    <a:bodyPr/>
                    <a:lstStyle/>
                    <a:p>
                      <a:pPr marR="6350" algn="ctr">
                        <a:lnSpc>
                          <a:spcPct val="100000"/>
                        </a:lnSpc>
                        <a:spcBef>
                          <a:spcPts val="365"/>
                        </a:spcBef>
                      </a:pPr>
                      <a:r>
                        <a:rPr sz="600" b="0" spc="10" dirty="0">
                          <a:solidFill>
                            <a:schemeClr val="tx2">
                              <a:lumMod val="50000"/>
                              <a:lumOff val="50000"/>
                            </a:schemeClr>
                          </a:solidFill>
                        </a:rPr>
                        <a:t>10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62,700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1"/>
                  </a:ext>
                </a:extLst>
              </a:tr>
              <a:tr h="147088">
                <a:tc>
                  <a:txBody>
                    <a:bodyPr/>
                    <a:lstStyle/>
                    <a:p>
                      <a:pPr marR="6350" algn="ctr">
                        <a:lnSpc>
                          <a:spcPct val="100000"/>
                        </a:lnSpc>
                        <a:spcBef>
                          <a:spcPts val="365"/>
                        </a:spcBef>
                      </a:pPr>
                      <a:r>
                        <a:rPr sz="600" b="0" spc="10" dirty="0">
                          <a:solidFill>
                            <a:schemeClr val="tx2">
                              <a:lumMod val="50000"/>
                              <a:lumOff val="50000"/>
                            </a:schemeClr>
                          </a:solidFill>
                        </a:rPr>
                        <a:t>11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2"/>
                  </a:ext>
                </a:extLst>
              </a:tr>
              <a:tr h="147088">
                <a:tc>
                  <a:txBody>
                    <a:bodyPr/>
                    <a:lstStyle/>
                    <a:p>
                      <a:pPr marR="6350" algn="ctr">
                        <a:lnSpc>
                          <a:spcPct val="100000"/>
                        </a:lnSpc>
                        <a:spcBef>
                          <a:spcPts val="365"/>
                        </a:spcBef>
                      </a:pPr>
                      <a:r>
                        <a:rPr sz="600" b="0" spc="10" dirty="0">
                          <a:solidFill>
                            <a:schemeClr val="tx2">
                              <a:lumMod val="50000"/>
                              <a:lumOff val="50000"/>
                            </a:schemeClr>
                          </a:solidFill>
                        </a:rPr>
                        <a:t>12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3"/>
                  </a:ext>
                </a:extLst>
              </a:tr>
              <a:tr h="147088">
                <a:tc>
                  <a:txBody>
                    <a:bodyPr/>
                    <a:lstStyle/>
                    <a:p>
                      <a:pPr marR="6350" algn="ctr">
                        <a:lnSpc>
                          <a:spcPct val="100000"/>
                        </a:lnSpc>
                        <a:spcBef>
                          <a:spcPts val="365"/>
                        </a:spcBef>
                      </a:pPr>
                      <a:r>
                        <a:rPr sz="600" b="0" spc="10" dirty="0">
                          <a:solidFill>
                            <a:schemeClr val="tx2">
                              <a:lumMod val="50000"/>
                              <a:lumOff val="50000"/>
                            </a:schemeClr>
                          </a:solidFill>
                        </a:rPr>
                        <a:t>13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tc>
                  <a:txBody>
                    <a:bodyPr/>
                    <a:lstStyle/>
                    <a:p>
                      <a:pPr marR="40640" algn="r">
                        <a:lnSpc>
                          <a:spcPct val="100000"/>
                        </a:lnSpc>
                        <a:spcBef>
                          <a:spcPts val="365"/>
                        </a:spcBef>
                      </a:pPr>
                      <a:r>
                        <a:rPr sz="600" b="0" spc="10" dirty="0">
                          <a:solidFill>
                            <a:schemeClr val="tx2">
                              <a:lumMod val="50000"/>
                              <a:lumOff val="50000"/>
                            </a:schemeClr>
                          </a:solidFill>
                        </a:rPr>
                        <a:t>93,900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CC99"/>
                    </a:solidFill>
                  </a:tcPr>
                </a:tc>
                <a:tc>
                  <a:txBody>
                    <a:bodyPr/>
                    <a:lstStyle/>
                    <a:p>
                      <a:pPr marR="25400" algn="r">
                        <a:lnSpc>
                          <a:spcPct val="100000"/>
                        </a:lnSpc>
                        <a:spcBef>
                          <a:spcPts val="365"/>
                        </a:spcBef>
                      </a:pPr>
                      <a:r>
                        <a:rPr sz="600" b="0" spc="10" dirty="0">
                          <a:solidFill>
                            <a:schemeClr val="tx2">
                              <a:lumMod val="50000"/>
                              <a:lumOff val="50000"/>
                            </a:schemeClr>
                          </a:solidFill>
                        </a:rPr>
                        <a:t>108,300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CCFFFF"/>
                    </a:solidFill>
                  </a:tcPr>
                </a:tc>
                <a:extLst>
                  <a:ext uri="{0D108BD9-81ED-4DB2-BD59-A6C34878D82A}">
                    <a16:rowId xmlns:a16="http://schemas.microsoft.com/office/drawing/2014/main" val="10014"/>
                  </a:ext>
                </a:extLst>
              </a:tr>
              <a:tr h="146617">
                <a:tc>
                  <a:txBody>
                    <a:bodyPr/>
                    <a:lstStyle/>
                    <a:p>
                      <a:pPr marR="6350" algn="ctr">
                        <a:lnSpc>
                          <a:spcPct val="100000"/>
                        </a:lnSpc>
                        <a:spcBef>
                          <a:spcPts val="365"/>
                        </a:spcBef>
                      </a:pPr>
                      <a:r>
                        <a:rPr sz="600" b="0" spc="10" dirty="0">
                          <a:solidFill>
                            <a:schemeClr val="tx2">
                              <a:lumMod val="50000"/>
                              <a:lumOff val="50000"/>
                            </a:schemeClr>
                          </a:solidFill>
                        </a:rPr>
                        <a:t>14</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67,000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109,500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5"/>
                  </a:ext>
                </a:extLst>
              </a:tr>
              <a:tr h="147088">
                <a:tc>
                  <a:txBody>
                    <a:bodyPr/>
                    <a:lstStyle/>
                    <a:p>
                      <a:pPr marR="6350" algn="ctr">
                        <a:lnSpc>
                          <a:spcPct val="100000"/>
                        </a:lnSpc>
                        <a:spcBef>
                          <a:spcPts val="365"/>
                        </a:spcBef>
                      </a:pPr>
                      <a:r>
                        <a:rPr sz="600" b="0" spc="10" dirty="0">
                          <a:solidFill>
                            <a:schemeClr val="tx2">
                              <a:lumMod val="50000"/>
                              <a:lumOff val="50000"/>
                            </a:schemeClr>
                          </a:solidFill>
                        </a:rPr>
                        <a:t>15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6"/>
                  </a:ext>
                </a:extLst>
              </a:tr>
              <a:tr h="147088">
                <a:tc>
                  <a:txBody>
                    <a:bodyPr/>
                    <a:lstStyle/>
                    <a:p>
                      <a:pPr marR="6350" algn="ctr">
                        <a:lnSpc>
                          <a:spcPct val="100000"/>
                        </a:lnSpc>
                        <a:spcBef>
                          <a:spcPts val="365"/>
                        </a:spcBef>
                      </a:pPr>
                      <a:r>
                        <a:rPr sz="600" b="0" spc="10" dirty="0">
                          <a:solidFill>
                            <a:schemeClr val="tx2">
                              <a:lumMod val="50000"/>
                              <a:lumOff val="50000"/>
                            </a:schemeClr>
                          </a:solidFill>
                        </a:rPr>
                        <a:t>16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111,900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7"/>
                  </a:ext>
                </a:extLst>
              </a:tr>
              <a:tr h="146617">
                <a:tc>
                  <a:txBody>
                    <a:bodyPr/>
                    <a:lstStyle/>
                    <a:p>
                      <a:pPr marR="6350" algn="ctr">
                        <a:lnSpc>
                          <a:spcPct val="100000"/>
                        </a:lnSpc>
                        <a:spcBef>
                          <a:spcPts val="365"/>
                        </a:spcBef>
                      </a:pPr>
                      <a:r>
                        <a:rPr sz="600" b="0" spc="10" dirty="0">
                          <a:solidFill>
                            <a:schemeClr val="tx2">
                              <a:lumMod val="50000"/>
                              <a:lumOff val="50000"/>
                            </a:schemeClr>
                          </a:solidFill>
                        </a:rPr>
                        <a:t>17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113,100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8"/>
                  </a:ext>
                </a:extLst>
              </a:tr>
              <a:tr h="147088">
                <a:tc>
                  <a:txBody>
                    <a:bodyPr/>
                    <a:lstStyle/>
                    <a:p>
                      <a:pPr marR="6350" algn="ctr">
                        <a:lnSpc>
                          <a:spcPct val="100000"/>
                        </a:lnSpc>
                        <a:spcBef>
                          <a:spcPts val="365"/>
                        </a:spcBef>
                      </a:pPr>
                      <a:r>
                        <a:rPr sz="600" b="0" spc="10" dirty="0">
                          <a:solidFill>
                            <a:schemeClr val="tx2">
                              <a:lumMod val="50000"/>
                              <a:lumOff val="50000"/>
                            </a:schemeClr>
                          </a:solidFill>
                        </a:rPr>
                        <a:t>18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68,600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114,300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19"/>
                  </a:ext>
                </a:extLst>
              </a:tr>
              <a:tr h="147088">
                <a:tc>
                  <a:txBody>
                    <a:bodyPr/>
                    <a:lstStyle/>
                    <a:p>
                      <a:pPr marR="6350" algn="ctr">
                        <a:lnSpc>
                          <a:spcPct val="100000"/>
                        </a:lnSpc>
                        <a:spcBef>
                          <a:spcPts val="365"/>
                        </a:spcBef>
                      </a:pPr>
                      <a:r>
                        <a:rPr sz="600" b="0" spc="10" dirty="0">
                          <a:solidFill>
                            <a:schemeClr val="tx2">
                              <a:lumMod val="50000"/>
                              <a:lumOff val="50000"/>
                            </a:schemeClr>
                          </a:solidFill>
                        </a:rPr>
                        <a:t>19</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115,500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0"/>
                  </a:ext>
                </a:extLst>
              </a:tr>
              <a:tr h="146617">
                <a:tc>
                  <a:txBody>
                    <a:bodyPr/>
                    <a:lstStyle/>
                    <a:p>
                      <a:pPr marR="6350" algn="ctr">
                        <a:lnSpc>
                          <a:spcPct val="100000"/>
                        </a:lnSpc>
                        <a:spcBef>
                          <a:spcPts val="365"/>
                        </a:spcBef>
                      </a:pPr>
                      <a:r>
                        <a:rPr sz="600" b="0" spc="10" dirty="0">
                          <a:solidFill>
                            <a:schemeClr val="tx2">
                              <a:lumMod val="50000"/>
                              <a:lumOff val="50000"/>
                            </a:schemeClr>
                          </a:solidFill>
                        </a:rPr>
                        <a:t>20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1"/>
                  </a:ext>
                </a:extLst>
              </a:tr>
              <a:tr h="147088">
                <a:tc>
                  <a:txBody>
                    <a:bodyPr/>
                    <a:lstStyle/>
                    <a:p>
                      <a:pPr marR="6350" algn="ctr">
                        <a:lnSpc>
                          <a:spcPct val="100000"/>
                        </a:lnSpc>
                        <a:spcBef>
                          <a:spcPts val="365"/>
                        </a:spcBef>
                      </a:pPr>
                      <a:r>
                        <a:rPr sz="600" b="0" spc="10" dirty="0">
                          <a:solidFill>
                            <a:schemeClr val="tx2">
                              <a:lumMod val="50000"/>
                              <a:lumOff val="50000"/>
                            </a:schemeClr>
                          </a:solidFill>
                        </a:rPr>
                        <a:t>21</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69,800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117,900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2"/>
                  </a:ext>
                </a:extLst>
              </a:tr>
              <a:tr h="146617">
                <a:tc>
                  <a:txBody>
                    <a:bodyPr/>
                    <a:lstStyle/>
                    <a:p>
                      <a:pPr marR="6350" algn="ctr">
                        <a:lnSpc>
                          <a:spcPct val="100000"/>
                        </a:lnSpc>
                        <a:spcBef>
                          <a:spcPts val="365"/>
                        </a:spcBef>
                      </a:pPr>
                      <a:r>
                        <a:rPr sz="600" b="0" spc="10" dirty="0">
                          <a:solidFill>
                            <a:schemeClr val="tx2">
                              <a:lumMod val="50000"/>
                              <a:lumOff val="50000"/>
                            </a:schemeClr>
                          </a:solidFill>
                        </a:rPr>
                        <a:t>22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119,100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3"/>
                  </a:ext>
                </a:extLst>
              </a:tr>
              <a:tr h="147088">
                <a:tc>
                  <a:txBody>
                    <a:bodyPr/>
                    <a:lstStyle/>
                    <a:p>
                      <a:pPr marR="6350" algn="ctr">
                        <a:lnSpc>
                          <a:spcPct val="100000"/>
                        </a:lnSpc>
                        <a:spcBef>
                          <a:spcPts val="365"/>
                        </a:spcBef>
                      </a:pPr>
                      <a:r>
                        <a:rPr sz="600" b="0" spc="10" dirty="0">
                          <a:solidFill>
                            <a:schemeClr val="tx2">
                              <a:lumMod val="50000"/>
                              <a:lumOff val="50000"/>
                            </a:schemeClr>
                          </a:solidFill>
                        </a:rPr>
                        <a:t>23</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70,600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4"/>
                  </a:ext>
                </a:extLst>
              </a:tr>
              <a:tr h="147088">
                <a:tc>
                  <a:txBody>
                    <a:bodyPr/>
                    <a:lstStyle/>
                    <a:p>
                      <a:pPr marR="6350" algn="ctr">
                        <a:lnSpc>
                          <a:spcPct val="100000"/>
                        </a:lnSpc>
                        <a:spcBef>
                          <a:spcPts val="365"/>
                        </a:spcBef>
                      </a:pPr>
                      <a:r>
                        <a:rPr sz="600" b="0" spc="10" dirty="0">
                          <a:solidFill>
                            <a:schemeClr val="tx2">
                              <a:lumMod val="50000"/>
                              <a:lumOff val="50000"/>
                            </a:schemeClr>
                          </a:solidFill>
                        </a:rPr>
                        <a:t>24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66,900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5"/>
                  </a:ext>
                </a:extLst>
              </a:tr>
              <a:tr h="146617">
                <a:tc>
                  <a:txBody>
                    <a:bodyPr/>
                    <a:lstStyle/>
                    <a:p>
                      <a:pPr marR="6350" algn="ctr">
                        <a:lnSpc>
                          <a:spcPct val="100000"/>
                        </a:lnSpc>
                        <a:spcBef>
                          <a:spcPts val="365"/>
                        </a:spcBef>
                      </a:pPr>
                      <a:r>
                        <a:rPr sz="600" b="0" spc="10" dirty="0">
                          <a:solidFill>
                            <a:schemeClr val="tx2">
                              <a:lumMod val="50000"/>
                              <a:lumOff val="50000"/>
                            </a:schemeClr>
                          </a:solidFill>
                        </a:rPr>
                        <a:t>25</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6"/>
                  </a:ext>
                </a:extLst>
              </a:tr>
              <a:tr h="147088">
                <a:tc>
                  <a:txBody>
                    <a:bodyPr/>
                    <a:lstStyle/>
                    <a:p>
                      <a:pPr marR="6350" algn="ctr">
                        <a:lnSpc>
                          <a:spcPct val="100000"/>
                        </a:lnSpc>
                        <a:spcBef>
                          <a:spcPts val="365"/>
                        </a:spcBef>
                      </a:pPr>
                      <a:r>
                        <a:rPr sz="600" b="0" spc="10" dirty="0">
                          <a:solidFill>
                            <a:schemeClr val="tx2">
                              <a:lumMod val="50000"/>
                              <a:lumOff val="50000"/>
                            </a:schemeClr>
                          </a:solidFill>
                        </a:rPr>
                        <a:t>26</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67,500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71,800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123,900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7"/>
                  </a:ext>
                </a:extLst>
              </a:tr>
              <a:tr h="146617">
                <a:tc>
                  <a:txBody>
                    <a:bodyPr/>
                    <a:lstStyle/>
                    <a:p>
                      <a:pPr marR="6350" algn="ctr">
                        <a:lnSpc>
                          <a:spcPct val="100000"/>
                        </a:lnSpc>
                        <a:spcBef>
                          <a:spcPts val="365"/>
                        </a:spcBef>
                      </a:pPr>
                      <a:r>
                        <a:rPr sz="600" b="0" spc="10" dirty="0">
                          <a:solidFill>
                            <a:schemeClr val="tx2">
                              <a:lumMod val="50000"/>
                              <a:lumOff val="50000"/>
                            </a:schemeClr>
                          </a:solidFill>
                        </a:rPr>
                        <a:t>27</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67,800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125,100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8"/>
                  </a:ext>
                </a:extLst>
              </a:tr>
              <a:tr h="147088">
                <a:tc>
                  <a:txBody>
                    <a:bodyPr/>
                    <a:lstStyle/>
                    <a:p>
                      <a:pPr marR="6350" algn="ctr">
                        <a:lnSpc>
                          <a:spcPct val="100000"/>
                        </a:lnSpc>
                        <a:spcBef>
                          <a:spcPts val="365"/>
                        </a:spcBef>
                      </a:pPr>
                      <a:r>
                        <a:rPr sz="600" b="0" spc="10" dirty="0">
                          <a:solidFill>
                            <a:schemeClr val="tx2">
                              <a:lumMod val="50000"/>
                              <a:lumOff val="50000"/>
                            </a:schemeClr>
                          </a:solidFill>
                        </a:rPr>
                        <a:t>28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110,400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126,300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29"/>
                  </a:ext>
                </a:extLst>
              </a:tr>
              <a:tr h="147088">
                <a:tc>
                  <a:txBody>
                    <a:bodyPr/>
                    <a:lstStyle/>
                    <a:p>
                      <a:pPr marR="6350" algn="ctr">
                        <a:lnSpc>
                          <a:spcPct val="100000"/>
                        </a:lnSpc>
                        <a:spcBef>
                          <a:spcPts val="365"/>
                        </a:spcBef>
                      </a:pPr>
                      <a:r>
                        <a:rPr sz="600" b="0" spc="10" dirty="0">
                          <a:solidFill>
                            <a:schemeClr val="tx2">
                              <a:lumMod val="50000"/>
                              <a:lumOff val="50000"/>
                            </a:schemeClr>
                          </a:solidFill>
                        </a:rPr>
                        <a:t>29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111,500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127,500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0"/>
                  </a:ext>
                </a:extLst>
              </a:tr>
              <a:tr h="146617">
                <a:tc>
                  <a:txBody>
                    <a:bodyPr/>
                    <a:lstStyle/>
                    <a:p>
                      <a:pPr marR="6350" algn="ctr">
                        <a:lnSpc>
                          <a:spcPct val="100000"/>
                        </a:lnSpc>
                        <a:spcBef>
                          <a:spcPts val="365"/>
                        </a:spcBef>
                      </a:pPr>
                      <a:r>
                        <a:rPr sz="600" b="0" spc="10" dirty="0">
                          <a:solidFill>
                            <a:schemeClr val="tx2">
                              <a:lumMod val="50000"/>
                              <a:lumOff val="50000"/>
                            </a:schemeClr>
                          </a:solidFill>
                        </a:rPr>
                        <a:t>30</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97,700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112,600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1"/>
                  </a:ext>
                </a:extLst>
              </a:tr>
              <a:tr h="147088">
                <a:tc>
                  <a:txBody>
                    <a:bodyPr/>
                    <a:lstStyle/>
                    <a:p>
                      <a:pPr marR="6350" algn="ctr">
                        <a:lnSpc>
                          <a:spcPct val="100000"/>
                        </a:lnSpc>
                        <a:spcBef>
                          <a:spcPts val="365"/>
                        </a:spcBef>
                      </a:pPr>
                      <a:r>
                        <a:rPr sz="600" b="0" spc="10" dirty="0">
                          <a:solidFill>
                            <a:schemeClr val="tx2">
                              <a:lumMod val="50000"/>
                              <a:lumOff val="50000"/>
                            </a:schemeClr>
                          </a:solidFill>
                        </a:rPr>
                        <a:t>31</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73,800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98,700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129,900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2"/>
                  </a:ext>
                </a:extLst>
              </a:tr>
              <a:tr h="146617">
                <a:tc>
                  <a:txBody>
                    <a:bodyPr/>
                    <a:lstStyle/>
                    <a:p>
                      <a:pPr marR="6350" algn="ctr">
                        <a:lnSpc>
                          <a:spcPct val="100000"/>
                        </a:lnSpc>
                        <a:spcBef>
                          <a:spcPts val="365"/>
                        </a:spcBef>
                      </a:pPr>
                      <a:r>
                        <a:rPr sz="600" b="0" spc="10" dirty="0">
                          <a:solidFill>
                            <a:schemeClr val="tx2">
                              <a:lumMod val="50000"/>
                              <a:lumOff val="50000"/>
                            </a:schemeClr>
                          </a:solidFill>
                        </a:rPr>
                        <a:t>32</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99,700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114,800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3"/>
                  </a:ext>
                </a:extLst>
              </a:tr>
              <a:tr h="146617">
                <a:tc>
                  <a:txBody>
                    <a:bodyPr/>
                    <a:lstStyle/>
                    <a:p>
                      <a:pPr marR="6350" algn="ctr">
                        <a:lnSpc>
                          <a:spcPct val="100000"/>
                        </a:lnSpc>
                        <a:spcBef>
                          <a:spcPts val="365"/>
                        </a:spcBef>
                      </a:pPr>
                      <a:r>
                        <a:rPr sz="600" b="0" spc="10" dirty="0">
                          <a:solidFill>
                            <a:schemeClr val="tx2">
                              <a:lumMod val="50000"/>
                              <a:lumOff val="50000"/>
                            </a:schemeClr>
                          </a:solidFill>
                        </a:rPr>
                        <a:t>33</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74,600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132,300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4"/>
                  </a:ext>
                </a:extLst>
              </a:tr>
              <a:tr h="146617">
                <a:tc>
                  <a:txBody>
                    <a:bodyPr/>
                    <a:lstStyle/>
                    <a:p>
                      <a:pPr marR="6350" algn="ctr">
                        <a:lnSpc>
                          <a:spcPct val="100000"/>
                        </a:lnSpc>
                        <a:spcBef>
                          <a:spcPts val="365"/>
                        </a:spcBef>
                      </a:pPr>
                      <a:r>
                        <a:rPr sz="600" b="0" spc="10" dirty="0">
                          <a:solidFill>
                            <a:schemeClr val="tx2">
                              <a:lumMod val="50000"/>
                              <a:lumOff val="50000"/>
                            </a:schemeClr>
                          </a:solidFill>
                        </a:rPr>
                        <a:t>34</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69,900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80,700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133,500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5"/>
                  </a:ext>
                </a:extLst>
              </a:tr>
              <a:tr h="146617">
                <a:tc>
                  <a:txBody>
                    <a:bodyPr/>
                    <a:lstStyle/>
                    <a:p>
                      <a:pPr marR="6350" algn="ctr">
                        <a:lnSpc>
                          <a:spcPct val="100000"/>
                        </a:lnSpc>
                        <a:spcBef>
                          <a:spcPts val="365"/>
                        </a:spcBef>
                      </a:pPr>
                      <a:r>
                        <a:rPr sz="600" b="0" spc="10" dirty="0">
                          <a:solidFill>
                            <a:schemeClr val="tx2">
                              <a:lumMod val="50000"/>
                              <a:lumOff val="50000"/>
                            </a:schemeClr>
                          </a:solidFill>
                        </a:rPr>
                        <a:t>35</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118,100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6"/>
                  </a:ext>
                </a:extLst>
              </a:tr>
              <a:tr h="147088">
                <a:tc>
                  <a:txBody>
                    <a:bodyPr/>
                    <a:lstStyle/>
                    <a:p>
                      <a:pPr marR="6350" algn="ctr">
                        <a:lnSpc>
                          <a:spcPct val="100000"/>
                        </a:lnSpc>
                        <a:spcBef>
                          <a:spcPts val="365"/>
                        </a:spcBef>
                      </a:pPr>
                      <a:r>
                        <a:rPr sz="600" b="0" spc="10" dirty="0">
                          <a:solidFill>
                            <a:schemeClr val="tx2">
                              <a:lumMod val="50000"/>
                              <a:lumOff val="50000"/>
                            </a:schemeClr>
                          </a:solidFill>
                        </a:rPr>
                        <a:t>36</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75,800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119,200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135,900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7"/>
                  </a:ext>
                </a:extLst>
              </a:tr>
              <a:tr h="146617">
                <a:tc>
                  <a:txBody>
                    <a:bodyPr/>
                    <a:lstStyle/>
                    <a:p>
                      <a:pPr marR="6350" algn="ctr">
                        <a:lnSpc>
                          <a:spcPct val="100000"/>
                        </a:lnSpc>
                        <a:spcBef>
                          <a:spcPts val="365"/>
                        </a:spcBef>
                      </a:pPr>
                      <a:r>
                        <a:rPr sz="600" b="0" spc="10" dirty="0">
                          <a:solidFill>
                            <a:schemeClr val="tx2">
                              <a:lumMod val="50000"/>
                              <a:lumOff val="50000"/>
                            </a:schemeClr>
                          </a:solidFill>
                        </a:rPr>
                        <a:t>37</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70,800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104,700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120,300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137,100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8"/>
                  </a:ext>
                </a:extLst>
              </a:tr>
              <a:tr h="146617">
                <a:tc>
                  <a:txBody>
                    <a:bodyPr/>
                    <a:lstStyle/>
                    <a:p>
                      <a:pPr marR="6350" algn="ctr">
                        <a:lnSpc>
                          <a:spcPct val="100000"/>
                        </a:lnSpc>
                        <a:spcBef>
                          <a:spcPts val="365"/>
                        </a:spcBef>
                      </a:pPr>
                      <a:r>
                        <a:rPr sz="600" b="0" spc="10" dirty="0">
                          <a:solidFill>
                            <a:schemeClr val="tx2">
                              <a:lumMod val="50000"/>
                              <a:lumOff val="50000"/>
                            </a:schemeClr>
                          </a:solidFill>
                        </a:rPr>
                        <a:t>38</a:t>
                      </a:r>
                      <a:endParaRPr sz="600" b="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71,100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76,600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82,700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105,700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138,300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39"/>
                  </a:ext>
                </a:extLst>
              </a:tr>
              <a:tr h="146617">
                <a:tc>
                  <a:txBody>
                    <a:bodyPr/>
                    <a:lstStyle/>
                    <a:p>
                      <a:pPr marR="6350" algn="ctr">
                        <a:lnSpc>
                          <a:spcPct val="100000"/>
                        </a:lnSpc>
                        <a:spcBef>
                          <a:spcPts val="365"/>
                        </a:spcBef>
                      </a:pPr>
                      <a:r>
                        <a:rPr sz="600" b="0" spc="10" dirty="0">
                          <a:solidFill>
                            <a:schemeClr val="tx2">
                              <a:lumMod val="50000"/>
                              <a:lumOff val="50000"/>
                            </a:schemeClr>
                          </a:solidFill>
                        </a:rPr>
                        <a:t>39</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77,000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83,200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106,700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122,500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139,500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0"/>
                  </a:ext>
                </a:extLst>
              </a:tr>
              <a:tr h="140832">
                <a:tc>
                  <a:txBody>
                    <a:bodyPr/>
                    <a:lstStyle/>
                    <a:p>
                      <a:pPr marR="6350" algn="ctr">
                        <a:lnSpc>
                          <a:spcPct val="100000"/>
                        </a:lnSpc>
                        <a:spcBef>
                          <a:spcPts val="365"/>
                        </a:spcBef>
                      </a:pPr>
                      <a:r>
                        <a:rPr sz="600" b="0" spc="10" dirty="0">
                          <a:solidFill>
                            <a:schemeClr val="tx2">
                              <a:lumMod val="50000"/>
                              <a:lumOff val="50000"/>
                            </a:schemeClr>
                          </a:solidFill>
                        </a:rPr>
                        <a:t>40</a:t>
                      </a:r>
                      <a:endParaRPr sz="600" b="0" dirty="0">
                        <a:solidFill>
                          <a:schemeClr val="tx2">
                            <a:lumMod val="50000"/>
                            <a:lumOff val="50000"/>
                          </a:schemeClr>
                        </a:solidFill>
                        <a:latin typeface="ＭＳ ゴシック"/>
                        <a:cs typeface="ＭＳ ゴシック"/>
                      </a:endParaRPr>
                    </a:p>
                  </a:txBody>
                  <a:tcPr marL="0" marR="0" marT="46355" marB="0">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1"/>
                    </a:solidFill>
                  </a:tcPr>
                </a:tc>
                <a:tc>
                  <a:txBody>
                    <a:bodyPr/>
                    <a:lstStyle/>
                    <a:p>
                      <a:pPr marR="40640" algn="r">
                        <a:lnSpc>
                          <a:spcPct val="100000"/>
                        </a:lnSpc>
                        <a:spcBef>
                          <a:spcPts val="365"/>
                        </a:spcBef>
                      </a:pPr>
                      <a:r>
                        <a:rPr sz="600" b="0" spc="10" dirty="0">
                          <a:solidFill>
                            <a:schemeClr val="tx2">
                              <a:lumMod val="50000"/>
                              <a:lumOff val="50000"/>
                            </a:schemeClr>
                          </a:solidFill>
                        </a:rPr>
                        <a:t>71,700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77,400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83,700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107,700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40640" algn="r">
                        <a:lnSpc>
                          <a:spcPct val="100000"/>
                        </a:lnSpc>
                        <a:spcBef>
                          <a:spcPts val="365"/>
                        </a:spcBef>
                      </a:pPr>
                      <a:r>
                        <a:rPr sz="600" b="0" spc="10" dirty="0">
                          <a:solidFill>
                            <a:schemeClr val="tx2">
                              <a:lumMod val="50000"/>
                              <a:lumOff val="50000"/>
                            </a:schemeClr>
                          </a:solidFill>
                        </a:rPr>
                        <a:t>123,600</a:t>
                      </a:r>
                      <a:endParaRPr sz="600" b="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marR="25400" algn="r">
                        <a:lnSpc>
                          <a:spcPct val="100000"/>
                        </a:lnSpc>
                        <a:spcBef>
                          <a:spcPts val="365"/>
                        </a:spcBef>
                      </a:pPr>
                      <a:r>
                        <a:rPr sz="600" b="0" spc="10" dirty="0">
                          <a:solidFill>
                            <a:schemeClr val="tx2">
                              <a:lumMod val="50000"/>
                              <a:lumOff val="50000"/>
                            </a:schemeClr>
                          </a:solidFill>
                        </a:rPr>
                        <a:t>140,700</a:t>
                      </a:r>
                      <a:endParaRPr sz="600" b="0" dirty="0">
                        <a:solidFill>
                          <a:schemeClr val="tx2">
                            <a:lumMod val="50000"/>
                            <a:lumOff val="50000"/>
                          </a:schemeClr>
                        </a:solidFill>
                        <a:latin typeface="ＭＳ ゴシック"/>
                        <a:cs typeface="ＭＳ ゴシック"/>
                      </a:endParaRPr>
                    </a:p>
                  </a:txBody>
                  <a:tcPr marL="0" marR="0" marT="46355" marB="0">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41"/>
                  </a:ext>
                </a:extLst>
              </a:tr>
            </a:tbl>
          </a:graphicData>
        </a:graphic>
      </p:graphicFrame>
      <p:sp>
        <p:nvSpPr>
          <p:cNvPr id="2" name="スライド番号プレースホルダー 1">
            <a:extLst>
              <a:ext uri="{FF2B5EF4-FFF2-40B4-BE49-F238E27FC236}">
                <a16:creationId xmlns:a16="http://schemas.microsoft.com/office/drawing/2014/main" id="{0E5E693D-C35E-2B8A-32C5-A9F5BC308E30}"/>
              </a:ext>
            </a:extLst>
          </p:cNvPr>
          <p:cNvSpPr>
            <a:spLocks noGrp="1"/>
          </p:cNvSpPr>
          <p:nvPr>
            <p:ph type="sldNum" sz="quarter" idx="12"/>
          </p:nvPr>
        </p:nvSpPr>
        <p:spPr/>
        <p:txBody>
          <a:bodyPr/>
          <a:lstStyle/>
          <a:p>
            <a:pPr>
              <a:defRPr/>
            </a:pPr>
            <a:fld id="{9220612B-C628-4C50-B197-07DF79448337}" type="slidenum">
              <a:rPr lang="ja-JP" altLang="en-US" smtClean="0"/>
              <a:pPr>
                <a:defRPr/>
              </a:pPr>
              <a:t>17</a:t>
            </a:fld>
            <a:endParaRPr lang="ja-JP"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コンテンツ プレースホルダー 2">
            <a:extLst>
              <a:ext uri="{FF2B5EF4-FFF2-40B4-BE49-F238E27FC236}">
                <a16:creationId xmlns:a16="http://schemas.microsoft.com/office/drawing/2014/main" id="{23E28D95-2AE4-4829-ABAE-542812285B0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a:t>Ｆ．諸手当</a:t>
            </a:r>
          </a:p>
        </p:txBody>
      </p:sp>
      <p:sp>
        <p:nvSpPr>
          <p:cNvPr id="27651" name="タイトル 1">
            <a:extLst>
              <a:ext uri="{FF2B5EF4-FFF2-40B4-BE49-F238E27FC236}">
                <a16:creationId xmlns:a16="http://schemas.microsoft.com/office/drawing/2014/main" id="{4C2F19BF-EA1A-4637-AB2B-44328A8868B6}"/>
              </a:ext>
            </a:extLst>
          </p:cNvPr>
          <p:cNvSpPr>
            <a:spLocks noGrp="1" noChangeArrowheads="1"/>
          </p:cNvSpPr>
          <p:nvPr>
            <p:ph type="title"/>
          </p:nvPr>
        </p:nvSpPr>
        <p:spPr>
          <a:xfrm>
            <a:off x="323850" y="260350"/>
            <a:ext cx="8134350" cy="865188"/>
          </a:xfrm>
        </p:spPr>
        <p:txBody>
          <a:bodyPr/>
          <a:lstStyle/>
          <a:p>
            <a:pPr eaLnBrk="1" hangingPunct="1"/>
            <a:r>
              <a:rPr lang="ja-JP" altLang="en-US" dirty="0"/>
              <a:t>５．賃金制度について</a:t>
            </a:r>
          </a:p>
        </p:txBody>
      </p:sp>
      <p:graphicFrame>
        <p:nvGraphicFramePr>
          <p:cNvPr id="8" name="コンテンツ プレースホルダ 5">
            <a:extLst>
              <a:ext uri="{FF2B5EF4-FFF2-40B4-BE49-F238E27FC236}">
                <a16:creationId xmlns:a16="http://schemas.microsoft.com/office/drawing/2014/main" id="{9782F599-D971-44CA-BE67-D1F97CD1F398}"/>
              </a:ext>
            </a:extLst>
          </p:cNvPr>
          <p:cNvGraphicFramePr>
            <a:graphicFrameLocks/>
          </p:cNvGraphicFramePr>
          <p:nvPr>
            <p:extLst>
              <p:ext uri="{D42A27DB-BD31-4B8C-83A1-F6EECF244321}">
                <p14:modId xmlns:p14="http://schemas.microsoft.com/office/powerpoint/2010/main" val="1734038673"/>
              </p:ext>
            </p:extLst>
          </p:nvPr>
        </p:nvGraphicFramePr>
        <p:xfrm>
          <a:off x="685800" y="1846263"/>
          <a:ext cx="8258176" cy="4348162"/>
        </p:xfrm>
        <a:graphic>
          <a:graphicData uri="http://schemas.openxmlformats.org/drawingml/2006/table">
            <a:tbl>
              <a:tblPr firstRow="1" bandRow="1">
                <a:tableStyleId>{5C22544A-7EE6-4342-B048-85BDC9FD1C3A}</a:tableStyleId>
              </a:tblPr>
              <a:tblGrid>
                <a:gridCol w="1257276">
                  <a:extLst>
                    <a:ext uri="{9D8B030D-6E8A-4147-A177-3AD203B41FA5}">
                      <a16:colId xmlns:a16="http://schemas.microsoft.com/office/drawing/2014/main" val="20000"/>
                    </a:ext>
                  </a:extLst>
                </a:gridCol>
                <a:gridCol w="228146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3423296">
                  <a:extLst>
                    <a:ext uri="{9D8B030D-6E8A-4147-A177-3AD203B41FA5}">
                      <a16:colId xmlns:a16="http://schemas.microsoft.com/office/drawing/2014/main" val="20003"/>
                    </a:ext>
                  </a:extLst>
                </a:gridCol>
              </a:tblGrid>
              <a:tr h="370809">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手　当</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区　分</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金　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備　　　考</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09">
                <a:tc rowSpan="5">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役職手当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部長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80,000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次長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60,000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課長補佐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係長</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370809">
                <a:tc rowSpan="4">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家族手当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配偶者</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5,000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第１子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3,000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第２子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370809">
                <a:tc vMerge="1">
                  <a:txBody>
                    <a:bodyPr/>
                    <a:lstStyle/>
                    <a:p>
                      <a:endParaRPr kumimoji="1" lang="ja-JP" altLang="en-US" dirty="0"/>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第３子</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9"/>
                  </a:ext>
                </a:extLst>
              </a:tr>
              <a:tr h="640071">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住宅手当</a:t>
                      </a:r>
                    </a:p>
                  </a:txBody>
                  <a:tcPr marL="143999"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E7F3F4"/>
                    </a:solidFill>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家賃負担を自分でしている者、住宅ローンを組んで自宅を購入したもの</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家賃月額又は住宅ローン月額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a:t>
                      </a:r>
                      <a:endPar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p>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（ただし、上限を</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10,000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円とする）</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
        <p:nvSpPr>
          <p:cNvPr id="7" name="テキスト ボックス 6">
            <a:extLst>
              <a:ext uri="{FF2B5EF4-FFF2-40B4-BE49-F238E27FC236}">
                <a16:creationId xmlns:a16="http://schemas.microsoft.com/office/drawing/2014/main" id="{961D5F63-60B2-43D9-A7CD-877565C52011}"/>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9" name="フッター プレースホルダー 3">
            <a:extLst>
              <a:ext uri="{FF2B5EF4-FFF2-40B4-BE49-F238E27FC236}">
                <a16:creationId xmlns:a16="http://schemas.microsoft.com/office/drawing/2014/main" id="{09B21665-4952-47C2-933F-AC024AD372EA}"/>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19A06B42-2257-7753-5102-B7ED2CFBE381}"/>
              </a:ext>
            </a:extLst>
          </p:cNvPr>
          <p:cNvSpPr>
            <a:spLocks noGrp="1"/>
          </p:cNvSpPr>
          <p:nvPr>
            <p:ph type="sldNum" sz="quarter" idx="12"/>
          </p:nvPr>
        </p:nvSpPr>
        <p:spPr/>
        <p:txBody>
          <a:bodyPr/>
          <a:lstStyle/>
          <a:p>
            <a:pPr>
              <a:defRPr/>
            </a:pPr>
            <a:fld id="{9220612B-C628-4C50-B197-07DF79448337}" type="slidenum">
              <a:rPr lang="ja-JP" altLang="en-US" smtClean="0"/>
              <a:pPr>
                <a:defRPr/>
              </a:pPr>
              <a:t>18</a:t>
            </a:fld>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p:nvPr>
        </p:nvSpPr>
        <p:spPr>
          <a:xfrm>
            <a:off x="323850" y="260350"/>
            <a:ext cx="8134350" cy="865188"/>
          </a:xfrm>
        </p:spPr>
        <p:txBody>
          <a:bodyPr/>
          <a:lstStyle/>
          <a:p>
            <a:pPr eaLnBrk="1" hangingPunct="1"/>
            <a:r>
              <a:rPr lang="ja-JP" altLang="en-US" dirty="0"/>
              <a:t>目次</a:t>
            </a:r>
          </a:p>
        </p:txBody>
      </p:sp>
      <p:sp>
        <p:nvSpPr>
          <p:cNvPr id="4099" name="コンテンツ プレースホルダー 2"/>
          <p:cNvSpPr>
            <a:spLocks noGrp="1"/>
          </p:cNvSpPr>
          <p:nvPr>
            <p:ph idx="1"/>
          </p:nvPr>
        </p:nvSpPr>
        <p:spPr>
          <a:xfrm>
            <a:off x="685800" y="1196974"/>
            <a:ext cx="7772400" cy="5356225"/>
          </a:xfrm>
        </p:spPr>
        <p:txBody>
          <a:bodyPr/>
          <a:lstStyle/>
          <a:p>
            <a:pPr marL="358775" indent="-179388" eaLnBrk="1" hangingPunct="1">
              <a:spcBef>
                <a:spcPct val="0"/>
              </a:spcBef>
              <a:spcAft>
                <a:spcPts val="1000"/>
              </a:spcAft>
              <a:buClr>
                <a:srgbClr val="3C8C93"/>
              </a:buClr>
              <a:buFont typeface="Arial" pitchFamily="34" charset="0"/>
              <a:buAutoNum type="arabicPeriod"/>
            </a:pPr>
            <a:r>
              <a:rPr lang="ja-JP" altLang="en-US" sz="1100" dirty="0">
                <a:solidFill>
                  <a:schemeClr val="accent1">
                    <a:lumMod val="50000"/>
                  </a:schemeClr>
                </a:solidFill>
              </a:rPr>
              <a:t>新人事制度の特徴</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 2</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358775" indent="-179388" eaLnBrk="1" hangingPunct="1">
              <a:spcBef>
                <a:spcPct val="0"/>
              </a:spcBef>
              <a:spcAft>
                <a:spcPts val="1000"/>
              </a:spcAft>
              <a:buClr>
                <a:srgbClr val="3C8C93"/>
              </a:buClr>
              <a:buFont typeface="Arial" pitchFamily="34" charset="0"/>
              <a:buAutoNum type="arabicPeriod"/>
            </a:pPr>
            <a:r>
              <a:rPr lang="ja-JP" altLang="en-US" sz="1100" dirty="0">
                <a:solidFill>
                  <a:schemeClr val="accent1">
                    <a:lumMod val="50000"/>
                  </a:schemeClr>
                </a:solidFill>
              </a:rPr>
              <a:t>人事制度について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 3</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成長支援制度について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4</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ts val="0"/>
              </a:spcBef>
              <a:spcAft>
                <a:spcPts val="1000"/>
              </a:spcAft>
              <a:buClr>
                <a:srgbClr val="3C8C93"/>
              </a:buClr>
              <a:buFont typeface="Wingdings" pitchFamily="2" charset="2"/>
              <a:buNone/>
            </a:pPr>
            <a:r>
              <a:rPr lang="ja-JP" altLang="en-US" sz="1000" dirty="0"/>
              <a:t>成長支援制度運用フロー図</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ステップアップ制度について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5</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None/>
            </a:pPr>
            <a:r>
              <a:rPr lang="ja-JP" altLang="en-US" sz="1000" dirty="0"/>
              <a:t>Ａ．ステップアップ基準設定表</a:t>
            </a:r>
            <a:endParaRPr lang="en-US" altLang="ja-JP" sz="1000" dirty="0"/>
          </a:p>
          <a:p>
            <a:pPr marL="457200" lvl="1" indent="0" eaLnBrk="1" hangingPunct="1">
              <a:spcBef>
                <a:spcPct val="0"/>
              </a:spcBef>
              <a:spcAft>
                <a:spcPts val="200"/>
              </a:spcAft>
              <a:buClr>
                <a:srgbClr val="3C8C93"/>
              </a:buClr>
              <a:buNone/>
            </a:pPr>
            <a:r>
              <a:rPr lang="ja-JP" altLang="en-US" sz="1000" dirty="0"/>
              <a:t>Ｂ．筆記試験・面接試験</a:t>
            </a:r>
            <a:endParaRPr lang="en-US" altLang="ja-JP" sz="1000" dirty="0"/>
          </a:p>
          <a:p>
            <a:pPr marL="457200" lvl="1" indent="0" eaLnBrk="1" hangingPunct="1">
              <a:spcBef>
                <a:spcPct val="0"/>
              </a:spcBef>
              <a:spcAft>
                <a:spcPts val="200"/>
              </a:spcAft>
              <a:buClr>
                <a:srgbClr val="3C8C93"/>
              </a:buClr>
              <a:buNone/>
            </a:pPr>
            <a:r>
              <a:rPr lang="ja-JP" altLang="en-US" sz="1000" dirty="0"/>
              <a:t>Ｃ．初任格付け表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Ｄ．昇格要件について</a:t>
            </a:r>
            <a:endParaRPr lang="en-US" altLang="ja-JP" sz="1000" dirty="0"/>
          </a:p>
          <a:p>
            <a:pPr marL="457200" lvl="1" indent="0" eaLnBrk="1" hangingPunct="1">
              <a:spcBef>
                <a:spcPct val="0"/>
              </a:spcBef>
              <a:spcAft>
                <a:spcPts val="200"/>
              </a:spcAft>
              <a:buClr>
                <a:srgbClr val="3C8C93"/>
              </a:buClr>
              <a:buNone/>
            </a:pPr>
            <a:r>
              <a:rPr lang="ja-JP" altLang="en-US" sz="1000" dirty="0"/>
              <a:t>Ｅ．昇格要件表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Ｆ．昇格手続き</a:t>
            </a:r>
            <a:endParaRPr lang="en-US" altLang="ja-JP" sz="1000" dirty="0"/>
          </a:p>
          <a:p>
            <a:pPr marL="457200" lvl="1" indent="0" eaLnBrk="1" hangingPunct="1">
              <a:spcBef>
                <a:spcPts val="0"/>
              </a:spcBef>
              <a:spcAft>
                <a:spcPts val="1000"/>
              </a:spcAft>
              <a:buClr>
                <a:srgbClr val="3C8C93"/>
              </a:buClr>
              <a:buNone/>
            </a:pPr>
            <a:r>
              <a:rPr lang="ja-JP" altLang="en-US" sz="1000" dirty="0"/>
              <a:t>Ｇ．昇進基準</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賃金制度について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13</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Font typeface="Wingdings" pitchFamily="2" charset="2"/>
              <a:buNone/>
            </a:pPr>
            <a:r>
              <a:rPr lang="ja-JP" altLang="en-US" sz="1000" dirty="0"/>
              <a:t>Ａ．新賃金体系</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Ｂ．年齢給表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Ｃ．勤続給表</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Ｄ．成長給表（総合職）</a:t>
            </a:r>
            <a:endParaRPr lang="en-US" altLang="ja-JP" sz="1000" dirty="0"/>
          </a:p>
          <a:p>
            <a:pPr marL="457200" lvl="1" indent="0" eaLnBrk="1" hangingPunct="1">
              <a:spcBef>
                <a:spcPct val="0"/>
              </a:spcBef>
              <a:spcAft>
                <a:spcPts val="200"/>
              </a:spcAft>
              <a:buClr>
                <a:srgbClr val="3C8C93"/>
              </a:buClr>
              <a:buFont typeface="Wingdings" pitchFamily="2" charset="2"/>
              <a:buNone/>
            </a:pPr>
            <a:r>
              <a:rPr lang="ja-JP" altLang="en-US" sz="1000" dirty="0"/>
              <a:t>Ｅ．成長給表（限定職）</a:t>
            </a:r>
            <a:endParaRPr lang="en-US" altLang="ja-JP" sz="1000" dirty="0"/>
          </a:p>
          <a:p>
            <a:pPr marL="457200" lvl="1" indent="0" eaLnBrk="1" hangingPunct="1">
              <a:spcBef>
                <a:spcPct val="0"/>
              </a:spcBef>
              <a:spcAft>
                <a:spcPts val="1000"/>
              </a:spcAft>
              <a:buClr>
                <a:srgbClr val="3C8C93"/>
              </a:buClr>
              <a:buFont typeface="Wingdings" pitchFamily="2" charset="2"/>
              <a:buNone/>
            </a:pPr>
            <a:r>
              <a:rPr lang="ja-JP" altLang="en-US" sz="1000" dirty="0"/>
              <a:t>Ｆ．諸手当</a:t>
            </a:r>
            <a:endParaRPr lang="en-US" altLang="ja-JP" sz="1000" dirty="0"/>
          </a:p>
          <a:p>
            <a:pPr marL="358775" indent="-179388" eaLnBrk="1" hangingPunct="1">
              <a:spcBef>
                <a:spcPct val="0"/>
              </a:spcBef>
              <a:spcAft>
                <a:spcPts val="200"/>
              </a:spcAft>
              <a:buClr>
                <a:srgbClr val="3C8C93"/>
              </a:buClr>
              <a:buFont typeface="Arial" pitchFamily="34" charset="0"/>
              <a:buAutoNum type="arabicPeriod"/>
            </a:pPr>
            <a:r>
              <a:rPr lang="ja-JP" altLang="en-US" sz="1100" dirty="0">
                <a:solidFill>
                  <a:schemeClr val="accent1">
                    <a:lumMod val="50000"/>
                  </a:schemeClr>
                </a:solidFill>
              </a:rPr>
              <a:t>成長結果と処遇について</a:t>
            </a:r>
            <a:r>
              <a:rPr lang="en-US" altLang="ja-JP" sz="1100" dirty="0">
                <a:solidFill>
                  <a:schemeClr val="accent1">
                    <a:lumMod val="50000"/>
                  </a:schemeClr>
                </a:solidFill>
              </a:rPr>
              <a:t>	</a:t>
            </a:r>
            <a:r>
              <a:rPr lang="ja-JP" altLang="en-US" sz="1100" dirty="0">
                <a:solidFill>
                  <a:schemeClr val="accent1">
                    <a:lumMod val="50000"/>
                  </a:schemeClr>
                </a:solidFill>
              </a:rPr>
              <a:t>・・・・・・　</a:t>
            </a:r>
            <a:r>
              <a:rPr lang="en-US" altLang="ja-JP" sz="1100" dirty="0">
                <a:solidFill>
                  <a:schemeClr val="accent1">
                    <a:lumMod val="50000"/>
                  </a:schemeClr>
                </a:solidFill>
              </a:rPr>
              <a:t>19</a:t>
            </a:r>
            <a:r>
              <a:rPr lang="ja-JP" altLang="en-US" sz="1100" dirty="0">
                <a:solidFill>
                  <a:schemeClr val="accent1">
                    <a:lumMod val="50000"/>
                  </a:schemeClr>
                </a:solidFill>
              </a:rPr>
              <a:t>ページ</a:t>
            </a:r>
            <a:endParaRPr lang="en-US" altLang="ja-JP" sz="1100" dirty="0">
              <a:solidFill>
                <a:schemeClr val="accent1">
                  <a:lumMod val="50000"/>
                </a:schemeClr>
              </a:solidFill>
            </a:endParaRPr>
          </a:p>
          <a:p>
            <a:pPr marL="457200" lvl="1" indent="0" eaLnBrk="1" hangingPunct="1">
              <a:spcBef>
                <a:spcPct val="0"/>
              </a:spcBef>
              <a:spcAft>
                <a:spcPts val="200"/>
              </a:spcAft>
              <a:buClr>
                <a:srgbClr val="3C8C93"/>
              </a:buClr>
              <a:buFont typeface="Wingdings" pitchFamily="2" charset="2"/>
              <a:buNone/>
            </a:pPr>
            <a:r>
              <a:rPr lang="ja-JP" altLang="en-US" sz="1000" dirty="0"/>
              <a:t>Ａ．昇給について</a:t>
            </a:r>
          </a:p>
          <a:p>
            <a:pPr marL="457200" lvl="1" indent="0" eaLnBrk="1" hangingPunct="1">
              <a:spcBef>
                <a:spcPct val="0"/>
              </a:spcBef>
              <a:spcAft>
                <a:spcPts val="200"/>
              </a:spcAft>
              <a:buClr>
                <a:srgbClr val="3C8C93"/>
              </a:buClr>
              <a:buFont typeface="Wingdings" pitchFamily="2" charset="2"/>
              <a:buNone/>
            </a:pPr>
            <a:r>
              <a:rPr lang="ja-JP" altLang="en-US" sz="1000" dirty="0"/>
              <a:t>Ｂ．賞与原資の計算について</a:t>
            </a:r>
          </a:p>
          <a:p>
            <a:pPr marL="457200" lvl="1" indent="0" eaLnBrk="1" hangingPunct="1">
              <a:spcBef>
                <a:spcPct val="0"/>
              </a:spcBef>
              <a:spcAft>
                <a:spcPts val="200"/>
              </a:spcAft>
              <a:buClr>
                <a:srgbClr val="3C8C93"/>
              </a:buClr>
              <a:buFont typeface="Wingdings" pitchFamily="2" charset="2"/>
              <a:buNone/>
            </a:pPr>
            <a:r>
              <a:rPr lang="ja-JP" altLang="en-US" sz="1000" dirty="0"/>
              <a:t>Ｃ．業績評価表について</a:t>
            </a:r>
          </a:p>
          <a:p>
            <a:pPr marL="457200" lvl="1" indent="0" eaLnBrk="1" hangingPunct="1">
              <a:spcBef>
                <a:spcPct val="0"/>
              </a:spcBef>
              <a:spcAft>
                <a:spcPts val="200"/>
              </a:spcAft>
              <a:buClr>
                <a:srgbClr val="3C8C93"/>
              </a:buClr>
              <a:buFont typeface="Wingdings" pitchFamily="2" charset="2"/>
              <a:buNone/>
            </a:pPr>
            <a:r>
              <a:rPr lang="ja-JP" altLang="en-US" sz="1000" dirty="0"/>
              <a:t>Ｄ．個人配分額の計算について</a:t>
            </a:r>
          </a:p>
          <a:p>
            <a:pPr marL="457200" lvl="1" indent="0" eaLnBrk="1" hangingPunct="1">
              <a:spcBef>
                <a:spcPct val="0"/>
              </a:spcBef>
              <a:spcAft>
                <a:spcPts val="200"/>
              </a:spcAft>
              <a:buClr>
                <a:srgbClr val="3C8C93"/>
              </a:buClr>
              <a:buFont typeface="Wingdings" pitchFamily="2" charset="2"/>
              <a:buNone/>
            </a:pPr>
            <a:r>
              <a:rPr lang="ja-JP" altLang="en-US" sz="1000" dirty="0"/>
              <a:t>Ｅ．業績と基礎賞与額の支給の関係について</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8" name="テキスト ボックス 6">
            <a:extLst>
              <a:ext uri="{FF2B5EF4-FFF2-40B4-BE49-F238E27FC236}">
                <a16:creationId xmlns:a16="http://schemas.microsoft.com/office/drawing/2014/main" id="{D179226E-030E-4D6D-9018-8837E1261534}"/>
              </a:ext>
            </a:extLst>
          </p:cNvPr>
          <p:cNvSpPr txBox="1">
            <a:spLocks noChangeArrowheads="1"/>
          </p:cNvSpPr>
          <p:nvPr/>
        </p:nvSpPr>
        <p:spPr bwMode="auto">
          <a:xfrm>
            <a:off x="5533504" y="-1261"/>
            <a:ext cx="3610496"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各ページを変更後、必要に応じて目次も変更してください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0E987BC9-920F-DD44-5CDC-3984DAC9D9FC}"/>
              </a:ext>
            </a:extLst>
          </p:cNvPr>
          <p:cNvSpPr>
            <a:spLocks noGrp="1"/>
          </p:cNvSpPr>
          <p:nvPr>
            <p:ph type="sldNum" sz="quarter" idx="12"/>
          </p:nvPr>
        </p:nvSpPr>
        <p:spPr/>
        <p:txBody>
          <a:bodyPr/>
          <a:lstStyle/>
          <a:p>
            <a:pPr>
              <a:defRPr/>
            </a:pPr>
            <a:fld id="{9220612B-C628-4C50-B197-07DF79448337}" type="slidenum">
              <a:rPr lang="ja-JP" altLang="en-US" smtClean="0"/>
              <a:pPr>
                <a:defRPr/>
              </a:pPr>
              <a:t>1</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B2F231-FE89-48F3-8812-1E0D4C8E7D36}"/>
              </a:ext>
            </a:extLst>
          </p:cNvPr>
          <p:cNvSpPr>
            <a:spLocks noGrp="1"/>
          </p:cNvSpPr>
          <p:nvPr>
            <p:ph idx="1"/>
          </p:nvPr>
        </p:nvSpPr>
        <p:spPr>
          <a:xfrm>
            <a:off x="685800" y="1268413"/>
            <a:ext cx="7772400" cy="4897437"/>
          </a:xfrm>
        </p:spPr>
        <p:txBody>
          <a:bodyPr/>
          <a:lstStyle/>
          <a:p>
            <a:pPr marL="0" indent="0" eaLnBrk="1" hangingPunct="1">
              <a:buFont typeface="Wingdings" panose="05000000000000000000" pitchFamily="2" charset="2"/>
              <a:buNone/>
              <a:defRPr/>
            </a:pPr>
            <a:r>
              <a:rPr lang="ja-JP" altLang="en-US" dirty="0"/>
              <a:t>Ａ．昇給について</a:t>
            </a:r>
            <a:endParaRPr lang="en-US" altLang="ja-JP" dirty="0"/>
          </a:p>
          <a:p>
            <a:pPr marL="538163" indent="0" eaLnBrk="1" hangingPunct="1">
              <a:buFont typeface="Wingdings" panose="05000000000000000000" pitchFamily="2" charset="2"/>
              <a:buNone/>
              <a:defRPr/>
            </a:pPr>
            <a:r>
              <a:rPr lang="ja-JP" altLang="en-US" sz="1600" dirty="0">
                <a:solidFill>
                  <a:schemeClr val="accent1">
                    <a:lumMod val="50000"/>
                  </a:schemeClr>
                </a:solidFill>
              </a:rPr>
              <a:t>成長支援制度による成長結果により、毎年の昇給額が決定されます。昇給予定表は、毎年発表します。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2000" dirty="0">
                <a:solidFill>
                  <a:schemeClr val="accent1">
                    <a:lumMod val="50000"/>
                  </a:schemeClr>
                </a:solidFill>
              </a:rPr>
              <a:t>	</a:t>
            </a:r>
            <a:r>
              <a:rPr lang="ja-JP" altLang="en-US" sz="1600" dirty="0">
                <a:solidFill>
                  <a:schemeClr val="accent1">
                    <a:lumMod val="50000"/>
                  </a:schemeClr>
                </a:solidFill>
              </a:rPr>
              <a:t>①適用範囲</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・成長給に対して適用します</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②成長確認対象期間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　・前事業年度</a:t>
            </a:r>
            <a:r>
              <a:rPr lang="en-US" altLang="ja-JP" sz="1600" dirty="0">
                <a:solidFill>
                  <a:schemeClr val="accent1">
                    <a:lumMod val="50000"/>
                  </a:schemeClr>
                </a:solidFill>
              </a:rPr>
              <a:t>1</a:t>
            </a:r>
            <a:r>
              <a:rPr lang="ja-JP" altLang="en-US" sz="1600" dirty="0">
                <a:solidFill>
                  <a:schemeClr val="accent1">
                    <a:lumMod val="50000"/>
                  </a:schemeClr>
                </a:solidFill>
              </a:rPr>
              <a:t>年間</a:t>
            </a:r>
            <a:endParaRPr lang="en-US" altLang="ja-JP" sz="1600" dirty="0">
              <a:solidFill>
                <a:schemeClr val="accent1">
                  <a:lumMod val="50000"/>
                </a:schemeClr>
              </a:solidFill>
            </a:endParaRPr>
          </a:p>
          <a:p>
            <a:pPr marL="355600" indent="0" eaLnBrk="1" hangingPunct="1">
              <a:buFont typeface="Wingdings" panose="05000000000000000000" pitchFamily="2" charset="2"/>
              <a:buNone/>
              <a:defRPr/>
            </a:pPr>
            <a:r>
              <a:rPr lang="en-US" altLang="ja-JP" sz="1600" dirty="0">
                <a:solidFill>
                  <a:schemeClr val="accent1">
                    <a:lumMod val="50000"/>
                  </a:schemeClr>
                </a:solidFill>
              </a:rPr>
              <a:t>	</a:t>
            </a:r>
            <a:r>
              <a:rPr lang="ja-JP" altLang="en-US" sz="1600" dirty="0">
                <a:solidFill>
                  <a:schemeClr val="accent1">
                    <a:lumMod val="50000"/>
                  </a:schemeClr>
                </a:solidFill>
              </a:rPr>
              <a:t>③昇給予定表</a:t>
            </a:r>
          </a:p>
          <a:p>
            <a:pPr marL="355600" indent="0" eaLnBrk="1" hangingPunct="1">
              <a:buFont typeface="Wingdings" panose="05000000000000000000" pitchFamily="2" charset="2"/>
              <a:buNone/>
              <a:defRPr/>
            </a:pPr>
            <a:endParaRPr lang="ja-JP" altLang="en-US" sz="1800" dirty="0"/>
          </a:p>
        </p:txBody>
      </p:sp>
      <p:sp>
        <p:nvSpPr>
          <p:cNvPr id="28675" name="タイトル 1">
            <a:extLst>
              <a:ext uri="{FF2B5EF4-FFF2-40B4-BE49-F238E27FC236}">
                <a16:creationId xmlns:a16="http://schemas.microsoft.com/office/drawing/2014/main" id="{869A19EA-92E8-4811-BA88-3E4B45724A6E}"/>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graphicFrame>
        <p:nvGraphicFramePr>
          <p:cNvPr id="10" name="表 10">
            <a:extLst>
              <a:ext uri="{FF2B5EF4-FFF2-40B4-BE49-F238E27FC236}">
                <a16:creationId xmlns:a16="http://schemas.microsoft.com/office/drawing/2014/main" id="{4EC2C1FB-88F4-4D59-8002-19BEF193C9EB}"/>
              </a:ext>
            </a:extLst>
          </p:cNvPr>
          <p:cNvGraphicFramePr>
            <a:graphicFrameLocks noGrp="1"/>
          </p:cNvGraphicFramePr>
          <p:nvPr>
            <p:extLst>
              <p:ext uri="{D42A27DB-BD31-4B8C-83A1-F6EECF244321}">
                <p14:modId xmlns:p14="http://schemas.microsoft.com/office/powerpoint/2010/main" val="1605581851"/>
              </p:ext>
            </p:extLst>
          </p:nvPr>
        </p:nvGraphicFramePr>
        <p:xfrm>
          <a:off x="575556" y="3926940"/>
          <a:ext cx="7992888" cy="2381785"/>
        </p:xfrm>
        <a:graphic>
          <a:graphicData uri="http://schemas.openxmlformats.org/drawingml/2006/table">
            <a:tbl>
              <a:tblPr firstRow="1" bandRow="1">
                <a:tableStyleId>{5C22544A-7EE6-4342-B048-85BDC9FD1C3A}</a:tableStyleId>
              </a:tblPr>
              <a:tblGrid>
                <a:gridCol w="648073">
                  <a:extLst>
                    <a:ext uri="{9D8B030D-6E8A-4147-A177-3AD203B41FA5}">
                      <a16:colId xmlns:a16="http://schemas.microsoft.com/office/drawing/2014/main" val="2517107321"/>
                    </a:ext>
                  </a:extLst>
                </a:gridCol>
                <a:gridCol w="1468963">
                  <a:extLst>
                    <a:ext uri="{9D8B030D-6E8A-4147-A177-3AD203B41FA5}">
                      <a16:colId xmlns:a16="http://schemas.microsoft.com/office/drawing/2014/main" val="3476648424"/>
                    </a:ext>
                  </a:extLst>
                </a:gridCol>
                <a:gridCol w="1468963">
                  <a:extLst>
                    <a:ext uri="{9D8B030D-6E8A-4147-A177-3AD203B41FA5}">
                      <a16:colId xmlns:a16="http://schemas.microsoft.com/office/drawing/2014/main" val="94241029"/>
                    </a:ext>
                  </a:extLst>
                </a:gridCol>
                <a:gridCol w="1468963">
                  <a:extLst>
                    <a:ext uri="{9D8B030D-6E8A-4147-A177-3AD203B41FA5}">
                      <a16:colId xmlns:a16="http://schemas.microsoft.com/office/drawing/2014/main" val="2670104367"/>
                    </a:ext>
                  </a:extLst>
                </a:gridCol>
                <a:gridCol w="1468963">
                  <a:extLst>
                    <a:ext uri="{9D8B030D-6E8A-4147-A177-3AD203B41FA5}">
                      <a16:colId xmlns:a16="http://schemas.microsoft.com/office/drawing/2014/main" val="3828288047"/>
                    </a:ext>
                  </a:extLst>
                </a:gridCol>
                <a:gridCol w="1468963">
                  <a:extLst>
                    <a:ext uri="{9D8B030D-6E8A-4147-A177-3AD203B41FA5}">
                      <a16:colId xmlns:a16="http://schemas.microsoft.com/office/drawing/2014/main" val="342020756"/>
                    </a:ext>
                  </a:extLst>
                </a:gridCol>
              </a:tblGrid>
              <a:tr h="279619">
                <a:tc gridSpan="6">
                  <a:txBody>
                    <a:bodyPr/>
                    <a:lstStyle/>
                    <a:p>
                      <a:pPr algn="ctr"/>
                      <a:r>
                        <a:rPr kumimoji="1" lang="ja-JP" altLang="en-US" sz="12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昇給予定表</a:t>
                      </a:r>
                    </a:p>
                  </a:txBody>
                  <a:tcPr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tc hMerge="1">
                  <a:txBody>
                    <a:bodyPr/>
                    <a:lstStyle/>
                    <a:p>
                      <a:endParaRPr kumimoji="1" lang="ja-JP" altLang="en-US" sz="1400" dirty="0"/>
                    </a:p>
                  </a:txBody>
                  <a:tcPr/>
                </a:tc>
                <a:extLst>
                  <a:ext uri="{0D108BD9-81ED-4DB2-BD59-A6C34878D82A}">
                    <a16:rowId xmlns:a16="http://schemas.microsoft.com/office/drawing/2014/main" val="4141422456"/>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パターン</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7452387"/>
                  </a:ext>
                </a:extLst>
              </a:tr>
              <a:tr h="424452">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業績</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経常利益を○○円達成した時</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9835568"/>
                  </a:ext>
                </a:extLst>
              </a:tr>
              <a:tr h="279619">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Ｓ</a:t>
                      </a: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７</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844102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A</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６</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4300556"/>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B</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５</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０</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9797083"/>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C</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４</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45280845"/>
                  </a:ext>
                </a:extLst>
              </a:tr>
              <a:tr h="279619">
                <a:tc>
                  <a:txBody>
                    <a:bodyPr/>
                    <a:lstStyle/>
                    <a:p>
                      <a:pPr algn="ct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D</a:t>
                      </a:r>
                      <a:endPar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３</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２</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１</a:t>
                      </a:r>
                      <a:endPar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anchor="ctr">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2">
                              <a:lumMod val="50000"/>
                              <a:lumOff val="50000"/>
                            </a:schemeClr>
                          </a:solidFill>
                          <a:latin typeface="游ゴシック Medium" panose="020B0500000000000000" pitchFamily="50" charset="-128"/>
                          <a:ea typeface="游ゴシック Medium" panose="020B0500000000000000" pitchFamily="50" charset="-128"/>
                        </a:rPr>
                        <a:t>0</a:t>
                      </a:r>
                    </a:p>
                  </a:txBody>
                  <a:tcPr anchor="ctr">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8495163"/>
                  </a:ext>
                </a:extLst>
              </a:tr>
            </a:tbl>
          </a:graphicData>
        </a:graphic>
      </p:graphicFrame>
      <p:sp>
        <p:nvSpPr>
          <p:cNvPr id="2" name="フッター プレースホルダー 1">
            <a:extLst>
              <a:ext uri="{FF2B5EF4-FFF2-40B4-BE49-F238E27FC236}">
                <a16:creationId xmlns:a16="http://schemas.microsoft.com/office/drawing/2014/main" id="{ADA527E1-F4E3-4C5B-AAB4-E4C9C9F5FBB3}"/>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9" name="テキスト ボックス 8">
            <a:extLst>
              <a:ext uri="{FF2B5EF4-FFF2-40B4-BE49-F238E27FC236}">
                <a16:creationId xmlns:a16="http://schemas.microsoft.com/office/drawing/2014/main" id="{A55BF2E6-8EEE-4441-AD82-26C6471C40D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FBD2DB53-2710-90E9-F7E5-ACD7C4BBA720}"/>
              </a:ext>
            </a:extLst>
          </p:cNvPr>
          <p:cNvSpPr>
            <a:spLocks noGrp="1"/>
          </p:cNvSpPr>
          <p:nvPr>
            <p:ph type="sldNum" sz="quarter" idx="12"/>
          </p:nvPr>
        </p:nvSpPr>
        <p:spPr/>
        <p:txBody>
          <a:bodyPr/>
          <a:lstStyle/>
          <a:p>
            <a:pPr>
              <a:defRPr/>
            </a:pPr>
            <a:fld id="{9220612B-C628-4C50-B197-07DF79448337}" type="slidenum">
              <a:rPr lang="ja-JP" altLang="en-US" smtClean="0"/>
              <a:pPr>
                <a:defRPr/>
              </a:pPr>
              <a:t>19</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Ｂ．賞与原資の計算について</a:t>
            </a:r>
            <a:endParaRPr lang="en-US" altLang="ja-JP" dirty="0"/>
          </a:p>
          <a:p>
            <a:pPr marL="538163" indent="0" eaLnBrk="1" hangingPunct="1">
              <a:spcBef>
                <a:spcPts val="200"/>
              </a:spcBef>
              <a:buClr>
                <a:srgbClr val="3C8C93"/>
              </a:buClr>
              <a:buFont typeface="Wingdings" panose="05000000000000000000" pitchFamily="2" charset="2"/>
              <a:buNone/>
            </a:pPr>
            <a:endParaRPr lang="en-US" altLang="ja-JP" sz="1800" dirty="0">
              <a:solidFill>
                <a:schemeClr val="accent1">
                  <a:lumMod val="50000"/>
                </a:schemeClr>
              </a:solidFill>
            </a:endParaRPr>
          </a:p>
          <a:p>
            <a:pPr marL="538163" indent="0" defTabSz="538163">
              <a:buNone/>
            </a:pPr>
            <a:r>
              <a:rPr lang="ja-JP" altLang="en-US" sz="1600" dirty="0">
                <a:solidFill>
                  <a:schemeClr val="accent1">
                    <a:lumMod val="50000"/>
                  </a:schemeClr>
                </a:solidFill>
              </a:rPr>
              <a:t>①夏期賞与の賞与原資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②冬期賞与の賞与原資　＝　粗利益額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r>
              <a:rPr lang="ja-JP" altLang="en-US" sz="1600" dirty="0">
                <a:solidFill>
                  <a:schemeClr val="accent1">
                    <a:lumMod val="50000"/>
                  </a:schemeClr>
                </a:solidFill>
              </a:rPr>
              <a:t>　　　対象期間（○月～○月）</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③決算賞与の賞与原資　＝　経常利益　</a:t>
            </a:r>
            <a:r>
              <a:rPr lang="en-US" altLang="ja-JP" sz="1600" dirty="0">
                <a:solidFill>
                  <a:schemeClr val="accent1">
                    <a:lumMod val="50000"/>
                  </a:schemeClr>
                </a:solidFill>
              </a:rPr>
              <a:t>×</a:t>
            </a:r>
            <a:r>
              <a:rPr lang="ja-JP" altLang="en-US" sz="1600" dirty="0">
                <a:solidFill>
                  <a:schemeClr val="accent1">
                    <a:lumMod val="50000"/>
                  </a:schemeClr>
                </a:solidFill>
              </a:rPr>
              <a:t>　○○％</a:t>
            </a:r>
          </a:p>
          <a:p>
            <a:pPr marL="538163" indent="0" defTabSz="538163">
              <a:buNone/>
            </a:pPr>
            <a:endParaRPr lang="ja-JP" altLang="en-US" sz="1600" dirty="0">
              <a:solidFill>
                <a:schemeClr val="accent1">
                  <a:lumMod val="50000"/>
                </a:schemeClr>
              </a:solidFill>
            </a:endParaRPr>
          </a:p>
          <a:p>
            <a:pPr marL="538163" indent="0" defTabSz="538163">
              <a:buNone/>
            </a:pPr>
            <a:r>
              <a:rPr lang="ja-JP" altLang="en-US" sz="1600" dirty="0">
                <a:solidFill>
                  <a:schemeClr val="accent1">
                    <a:lumMod val="50000"/>
                  </a:schemeClr>
                </a:solidFill>
              </a:rPr>
              <a:t>皆で教え合って業績を伸ばすことで、賞与原資が増え、全社員の賞与が増えます。</a:t>
            </a:r>
          </a:p>
        </p:txBody>
      </p:sp>
      <p:sp>
        <p:nvSpPr>
          <p:cNvPr id="11" name="テキスト ボックス 10">
            <a:extLst>
              <a:ext uri="{FF2B5EF4-FFF2-40B4-BE49-F238E27FC236}">
                <a16:creationId xmlns:a16="http://schemas.microsoft.com/office/drawing/2014/main" id="{83F795DC-7FA8-4CED-A49F-5B5E4BC691F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フッター プレースホルダー 1">
            <a:extLst>
              <a:ext uri="{FF2B5EF4-FFF2-40B4-BE49-F238E27FC236}">
                <a16:creationId xmlns:a16="http://schemas.microsoft.com/office/drawing/2014/main" id="{F9F71E1F-EB4E-468C-8BDC-B2F1801DAABE}"/>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3" name="スライド番号プレースホルダー 2">
            <a:extLst>
              <a:ext uri="{FF2B5EF4-FFF2-40B4-BE49-F238E27FC236}">
                <a16:creationId xmlns:a16="http://schemas.microsoft.com/office/drawing/2014/main" id="{4D36FB43-03CE-7CE7-12CB-57A544ED93E7}"/>
              </a:ext>
            </a:extLst>
          </p:cNvPr>
          <p:cNvSpPr>
            <a:spLocks noGrp="1"/>
          </p:cNvSpPr>
          <p:nvPr>
            <p:ph type="sldNum" sz="quarter" idx="12"/>
          </p:nvPr>
        </p:nvSpPr>
        <p:spPr/>
        <p:txBody>
          <a:bodyPr/>
          <a:lstStyle/>
          <a:p>
            <a:pPr>
              <a:defRPr/>
            </a:pPr>
            <a:fld id="{9220612B-C628-4C50-B197-07DF79448337}" type="slidenum">
              <a:rPr lang="ja-JP" altLang="en-US" smtClean="0"/>
              <a:pPr>
                <a:defRPr/>
              </a:pPr>
              <a:t>20</a:t>
            </a:fld>
            <a:endParaRPr lang="ja-JP" altLang="en-US"/>
          </a:p>
        </p:txBody>
      </p:sp>
    </p:spTree>
    <p:extLst>
      <p:ext uri="{BB962C8B-B14F-4D97-AF65-F5344CB8AC3E}">
        <p14:creationId xmlns:p14="http://schemas.microsoft.com/office/powerpoint/2010/main" val="4090751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4E7B8F-1E3C-4B20-AA7D-077AFB49FC32}"/>
              </a:ext>
            </a:extLst>
          </p:cNvPr>
          <p:cNvSpPr>
            <a:spLocks noGrp="1"/>
          </p:cNvSpPr>
          <p:nvPr>
            <p:ph type="title"/>
          </p:nvPr>
        </p:nvSpPr>
        <p:spPr/>
        <p:txBody>
          <a:bodyPr/>
          <a:lstStyle/>
          <a:p>
            <a:r>
              <a:rPr lang="ja-JP" altLang="en-US" dirty="0"/>
              <a:t>６．成長結果と処遇について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5CE815E0-4A66-49C1-BC06-5B765A7572D0}"/>
              </a:ext>
            </a:extLst>
          </p:cNvPr>
          <p:cNvSpPr>
            <a:spLocks noGrp="1"/>
          </p:cNvSpPr>
          <p:nvPr>
            <p:ph idx="1"/>
          </p:nvPr>
        </p:nvSpPr>
        <p:spPr/>
        <p:txBody>
          <a:bodyPr/>
          <a:lstStyle/>
          <a:p>
            <a:pPr marL="0" indent="0">
              <a:buNone/>
            </a:pPr>
            <a:r>
              <a:rPr kumimoji="1" lang="ja-JP" altLang="en-US" dirty="0"/>
              <a:t>Ｃ．業績評価表について</a:t>
            </a:r>
            <a:endParaRPr kumimoji="1" lang="en-US" altLang="ja-JP" dirty="0"/>
          </a:p>
        </p:txBody>
      </p:sp>
      <p:sp>
        <p:nvSpPr>
          <p:cNvPr id="4" name="フッター プレースホルダー 3">
            <a:extLst>
              <a:ext uri="{FF2B5EF4-FFF2-40B4-BE49-F238E27FC236}">
                <a16:creationId xmlns:a16="http://schemas.microsoft.com/office/drawing/2014/main" id="{73EE31D8-CFFC-4357-A9A0-82402B3009BE}"/>
              </a:ext>
            </a:extLst>
          </p:cNvPr>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6" name="テキスト ボックス 5">
            <a:extLst>
              <a:ext uri="{FF2B5EF4-FFF2-40B4-BE49-F238E27FC236}">
                <a16:creationId xmlns:a16="http://schemas.microsoft.com/office/drawing/2014/main" id="{8C9B3C97-C879-4AA7-A935-E266D9E63E4F}"/>
              </a:ext>
            </a:extLst>
          </p:cNvPr>
          <p:cNvSpPr txBox="1">
            <a:spLocks noChangeArrowheads="1"/>
          </p:cNvSpPr>
          <p:nvPr/>
        </p:nvSpPr>
        <p:spPr bwMode="auto">
          <a:xfrm>
            <a:off x="7689850" y="1644650"/>
            <a:ext cx="10001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r" eaLnBrk="1" hangingPunct="1">
              <a:spcBef>
                <a:spcPct val="0"/>
              </a:spcBef>
              <a:buClrTx/>
              <a:buSzTx/>
              <a:buFontTx/>
              <a:buNone/>
            </a:pPr>
            <a:r>
              <a:rPr lang="ja-JP" altLang="en-US" sz="800">
                <a:latin typeface="Arial" panose="020B0604020202020204" pitchFamily="34" charset="0"/>
                <a:ea typeface="ＭＳ Ｐゴシック" panose="020B0600070205080204" pitchFamily="50" charset="-128"/>
              </a:rPr>
              <a:t>（単位：千円）</a:t>
            </a:r>
          </a:p>
        </p:txBody>
      </p:sp>
      <p:graphicFrame>
        <p:nvGraphicFramePr>
          <p:cNvPr id="7" name="コンテンツ プレースホルダ 5">
            <a:extLst>
              <a:ext uri="{FF2B5EF4-FFF2-40B4-BE49-F238E27FC236}">
                <a16:creationId xmlns:a16="http://schemas.microsoft.com/office/drawing/2014/main" id="{73A4C3E6-182C-4304-A0E8-F01B4F141BC9}"/>
              </a:ext>
            </a:extLst>
          </p:cNvPr>
          <p:cNvGraphicFramePr>
            <a:graphicFrameLocks/>
          </p:cNvGraphicFramePr>
          <p:nvPr>
            <p:extLst>
              <p:ext uri="{D42A27DB-BD31-4B8C-83A1-F6EECF244321}">
                <p14:modId xmlns:p14="http://schemas.microsoft.com/office/powerpoint/2010/main" val="2579613554"/>
              </p:ext>
            </p:extLst>
          </p:nvPr>
        </p:nvGraphicFramePr>
        <p:xfrm>
          <a:off x="471488" y="3802063"/>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10</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1</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2</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3</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70,400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79,200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96,800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105,600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11,840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13,840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15,840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768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16,608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9" marR="35999" marT="45722" marB="45722"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graphicFrame>
        <p:nvGraphicFramePr>
          <p:cNvPr id="8" name="コンテンツ プレースホルダ 5">
            <a:extLst>
              <a:ext uri="{FF2B5EF4-FFF2-40B4-BE49-F238E27FC236}">
                <a16:creationId xmlns:a16="http://schemas.microsoft.com/office/drawing/2014/main" id="{2BD59B79-0DB5-4441-BCF9-A7FDBE38B147}"/>
              </a:ext>
            </a:extLst>
          </p:cNvPr>
          <p:cNvGraphicFramePr>
            <a:graphicFrameLocks/>
          </p:cNvGraphicFramePr>
          <p:nvPr>
            <p:extLst>
              <p:ext uri="{D42A27DB-BD31-4B8C-83A1-F6EECF244321}">
                <p14:modId xmlns:p14="http://schemas.microsoft.com/office/powerpoint/2010/main" val="1842992132"/>
              </p:ext>
            </p:extLst>
          </p:nvPr>
        </p:nvGraphicFramePr>
        <p:xfrm>
          <a:off x="469900" y="1911350"/>
          <a:ext cx="8204202" cy="1787524"/>
        </p:xfrm>
        <a:graphic>
          <a:graphicData uri="http://schemas.openxmlformats.org/drawingml/2006/table">
            <a:tbl>
              <a:tblPr firstRow="1" bandRow="1">
                <a:tableStyleId>{5C22544A-7EE6-4342-B048-85BDC9FD1C3A}</a:tableStyleId>
              </a:tblPr>
              <a:tblGrid>
                <a:gridCol w="1203498">
                  <a:extLst>
                    <a:ext uri="{9D8B030D-6E8A-4147-A177-3AD203B41FA5}">
                      <a16:colId xmlns:a16="http://schemas.microsoft.com/office/drawing/2014/main" val="20000"/>
                    </a:ext>
                  </a:extLst>
                </a:gridCol>
                <a:gridCol w="583392">
                  <a:extLst>
                    <a:ext uri="{9D8B030D-6E8A-4147-A177-3AD203B41FA5}">
                      <a16:colId xmlns:a16="http://schemas.microsoft.com/office/drawing/2014/main" val="20001"/>
                    </a:ext>
                  </a:extLst>
                </a:gridCol>
                <a:gridCol w="583392">
                  <a:extLst>
                    <a:ext uri="{9D8B030D-6E8A-4147-A177-3AD203B41FA5}">
                      <a16:colId xmlns:a16="http://schemas.microsoft.com/office/drawing/2014/main" val="20002"/>
                    </a:ext>
                  </a:extLst>
                </a:gridCol>
                <a:gridCol w="583392">
                  <a:extLst>
                    <a:ext uri="{9D8B030D-6E8A-4147-A177-3AD203B41FA5}">
                      <a16:colId xmlns:a16="http://schemas.microsoft.com/office/drawing/2014/main" val="20003"/>
                    </a:ext>
                  </a:extLst>
                </a:gridCol>
                <a:gridCol w="583392">
                  <a:extLst>
                    <a:ext uri="{9D8B030D-6E8A-4147-A177-3AD203B41FA5}">
                      <a16:colId xmlns:a16="http://schemas.microsoft.com/office/drawing/2014/main" val="20004"/>
                    </a:ext>
                  </a:extLst>
                </a:gridCol>
                <a:gridCol w="583392">
                  <a:extLst>
                    <a:ext uri="{9D8B030D-6E8A-4147-A177-3AD203B41FA5}">
                      <a16:colId xmlns:a16="http://schemas.microsoft.com/office/drawing/2014/main" val="20005"/>
                    </a:ext>
                  </a:extLst>
                </a:gridCol>
                <a:gridCol w="583392">
                  <a:extLst>
                    <a:ext uri="{9D8B030D-6E8A-4147-A177-3AD203B41FA5}">
                      <a16:colId xmlns:a16="http://schemas.microsoft.com/office/drawing/2014/main" val="20006"/>
                    </a:ext>
                  </a:extLst>
                </a:gridCol>
                <a:gridCol w="583392">
                  <a:extLst>
                    <a:ext uri="{9D8B030D-6E8A-4147-A177-3AD203B41FA5}">
                      <a16:colId xmlns:a16="http://schemas.microsoft.com/office/drawing/2014/main" val="20007"/>
                    </a:ext>
                  </a:extLst>
                </a:gridCol>
                <a:gridCol w="583392">
                  <a:extLst>
                    <a:ext uri="{9D8B030D-6E8A-4147-A177-3AD203B41FA5}">
                      <a16:colId xmlns:a16="http://schemas.microsoft.com/office/drawing/2014/main" val="20008"/>
                    </a:ext>
                  </a:extLst>
                </a:gridCol>
                <a:gridCol w="583392">
                  <a:extLst>
                    <a:ext uri="{9D8B030D-6E8A-4147-A177-3AD203B41FA5}">
                      <a16:colId xmlns:a16="http://schemas.microsoft.com/office/drawing/2014/main" val="20009"/>
                    </a:ext>
                  </a:extLst>
                </a:gridCol>
                <a:gridCol w="583392">
                  <a:extLst>
                    <a:ext uri="{9D8B030D-6E8A-4147-A177-3AD203B41FA5}">
                      <a16:colId xmlns:a16="http://schemas.microsoft.com/office/drawing/2014/main" val="20010"/>
                    </a:ext>
                  </a:extLst>
                </a:gridCol>
                <a:gridCol w="583392">
                  <a:extLst>
                    <a:ext uri="{9D8B030D-6E8A-4147-A177-3AD203B41FA5}">
                      <a16:colId xmlns:a16="http://schemas.microsoft.com/office/drawing/2014/main" val="20011"/>
                    </a:ext>
                  </a:extLst>
                </a:gridCol>
                <a:gridCol w="583392">
                  <a:extLst>
                    <a:ext uri="{9D8B030D-6E8A-4147-A177-3AD203B41FA5}">
                      <a16:colId xmlns:a16="http://schemas.microsoft.com/office/drawing/2014/main" val="20012"/>
                    </a:ext>
                  </a:extLst>
                </a:gridCol>
              </a:tblGrid>
              <a:tr h="255804">
                <a:tc rowSpan="2">
                  <a:txBody>
                    <a:bodyPr/>
                    <a:lstStyle/>
                    <a:p>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91442" marR="91442" marT="45708" marB="45708">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4</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42"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pPr algn="ctr"/>
                      <a:endParaRPr kumimoji="1" lang="ja-JP" altLang="en-US" sz="1000" b="0" dirty="0">
                        <a:solidFill>
                          <a:schemeClr val="bg2"/>
                        </a:solidFill>
                      </a:endParaRPr>
                    </a:p>
                  </a:txBody>
                  <a:tcPr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5</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marL="36000" marR="36000" marT="36000" marB="36000" anchor="ct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6</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7</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8</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gridSpan="2">
                  <a:txBody>
                    <a:bodyPr/>
                    <a:lstStyle/>
                    <a:p>
                      <a:pPr algn="ctr"/>
                      <a:r>
                        <a:rPr kumimoji="1" lang="en-US" altLang="ja-JP" sz="1000" b="0" dirty="0">
                          <a:solidFill>
                            <a:schemeClr val="bg2"/>
                          </a:solidFill>
                          <a:latin typeface="游ゴシック" panose="020B0400000000000000" pitchFamily="50" charset="-128"/>
                          <a:ea typeface="游ゴシック" panose="020B0400000000000000" pitchFamily="50" charset="-128"/>
                        </a:rPr>
                        <a:t>9</a:t>
                      </a:r>
                      <a:r>
                        <a:rPr kumimoji="1" lang="ja-JP" altLang="en-US" sz="1000" b="0" dirty="0">
                          <a:solidFill>
                            <a:schemeClr val="bg2"/>
                          </a:solidFill>
                          <a:latin typeface="游ゴシック" panose="020B0400000000000000" pitchFamily="50" charset="-128"/>
                          <a:ea typeface="游ゴシック" panose="020B0400000000000000" pitchFamily="50" charset="-128"/>
                        </a:rPr>
                        <a:t>月</a:t>
                      </a:r>
                    </a:p>
                  </a:txBody>
                  <a:tcPr marL="91422" marR="91422" marT="45713" marB="45713"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hMerge="1">
                  <a:txBody>
                    <a:bodyPr/>
                    <a:lstStyle/>
                    <a:p>
                      <a:endParaRPr kumimoji="1" lang="ja-JP" altLang="en-US" sz="1000" b="0" dirty="0">
                        <a:solidFill>
                          <a:schemeClr val="bg2"/>
                        </a:solidFill>
                      </a:endParaRPr>
                    </a:p>
                  </a:txBody>
                  <a:tcPr>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255804">
                <a:tc vMerge="1">
                  <a:txBody>
                    <a:bodyPr/>
                    <a:lstStyle/>
                    <a:p>
                      <a:endParaRPr kumimoji="1" lang="ja-JP" altLang="en-US" sz="1000" b="0">
                        <a:solidFill>
                          <a:schemeClr val="bg2"/>
                        </a:solidFill>
                      </a:endParaRPr>
                    </a:p>
                  </a:txBody>
                  <a:tcPr>
                    <a:lnL w="9525" cap="flat" cmpd="sng" algn="ctr">
                      <a:solidFill>
                        <a:schemeClr val="bg2"/>
                      </a:solidFill>
                      <a:prstDash val="solid"/>
                      <a:round/>
                      <a:headEnd type="none" w="med" len="med"/>
                      <a:tailEnd type="none" w="med" len="med"/>
                    </a:lnL>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42" marR="91442"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42" marR="91442"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当月</a:t>
                      </a:r>
                    </a:p>
                  </a:txBody>
                  <a:tcPr marL="91422" marR="91422"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ja-JP" altLang="en-US" sz="1000" b="0" dirty="0">
                          <a:solidFill>
                            <a:schemeClr val="bg2"/>
                          </a:solidFill>
                          <a:latin typeface="游ゴシック" panose="020B0400000000000000" pitchFamily="50" charset="-128"/>
                          <a:ea typeface="游ゴシック" panose="020B0400000000000000" pitchFamily="50" charset="-128"/>
                        </a:rPr>
                        <a:t>累計</a:t>
                      </a:r>
                    </a:p>
                  </a:txBody>
                  <a:tcPr marL="91422" marR="91422"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売　　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160,000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240,000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2"/>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粗　利　益　高</a:t>
                      </a:r>
                    </a:p>
                  </a:txBody>
                  <a:tcPr marL="144003" marR="144003"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17,600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26,400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35,200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52,800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3"/>
                  </a:ext>
                </a:extLst>
              </a:tr>
              <a:tr h="3189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bg2"/>
                          </a:solidFill>
                          <a:latin typeface="游ゴシック" panose="020B0400000000000000" pitchFamily="50" charset="-128"/>
                          <a:ea typeface="游ゴシック" panose="020B0400000000000000" pitchFamily="50" charset="-128"/>
                        </a:rPr>
                        <a:t>営　業　利　益</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-1,080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4,920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2,000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8,920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19" marB="45719"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10004"/>
                  </a:ext>
                </a:extLst>
              </a:tr>
              <a:tr h="318979">
                <a:tc>
                  <a:txBody>
                    <a:bodyPr/>
                    <a:lstStyle/>
                    <a:p>
                      <a:r>
                        <a:rPr kumimoji="1" lang="ja-JP" altLang="en-US" sz="1000" b="0" dirty="0">
                          <a:solidFill>
                            <a:schemeClr val="bg2"/>
                          </a:solidFill>
                          <a:latin typeface="游ゴシック" panose="020B0400000000000000" pitchFamily="50" charset="-128"/>
                          <a:ea typeface="游ゴシック" panose="020B0400000000000000" pitchFamily="50" charset="-128"/>
                        </a:rPr>
                        <a:t>賞　与　原　資</a:t>
                      </a:r>
                    </a:p>
                  </a:txBody>
                  <a:tcPr marL="144003" marR="91442" marT="45708" marB="45708"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6000" marR="36000" marT="45708" marB="45708"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1,232</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1,848</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-2,464</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0</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9525" cap="flat" cmpd="sng" algn="ctr">
                      <a:solidFill>
                        <a:schemeClr val="bg2"/>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r"/>
                      <a:r>
                        <a:rPr kumimoji="1" lang="en-US" altLang="ja-JP" sz="1000" b="0" dirty="0">
                          <a:solidFill>
                            <a:schemeClr val="bg2"/>
                          </a:solidFill>
                          <a:latin typeface="游ゴシック" panose="020B0400000000000000" pitchFamily="50" charset="-128"/>
                          <a:ea typeface="游ゴシック" panose="020B0400000000000000" pitchFamily="50" charset="-128"/>
                        </a:rPr>
                        <a:t>616</a:t>
                      </a:r>
                      <a:endParaRPr kumimoji="1" lang="ja-JP" altLang="en-US" sz="1000" b="0" dirty="0">
                        <a:solidFill>
                          <a:schemeClr val="bg2"/>
                        </a:solidFill>
                        <a:latin typeface="游ゴシック" panose="020B0400000000000000" pitchFamily="50" charset="-128"/>
                        <a:ea typeface="游ゴシック" panose="020B0400000000000000" pitchFamily="50" charset="-128"/>
                      </a:endParaRPr>
                    </a:p>
                  </a:txBody>
                  <a:tcPr marL="35993" marR="35993" marT="45713" marB="45713" anchor="ctr">
                    <a:lnL w="6350" cap="flat" cmpd="sng" algn="ctr">
                      <a:solidFill>
                        <a:schemeClr val="bg1">
                          <a:lumMod val="75000"/>
                        </a:schemeClr>
                      </a:solidFill>
                      <a:prstDash val="solid"/>
                      <a:round/>
                      <a:headEnd type="none" w="med" len="med"/>
                      <a:tailEnd type="none" w="med" len="med"/>
                    </a:lnL>
                    <a:lnR w="9525" cap="flat" cmpd="sng" algn="ctr">
                      <a:solidFill>
                        <a:schemeClr val="bg2"/>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extLst>
                  <a:ext uri="{0D108BD9-81ED-4DB2-BD59-A6C34878D82A}">
                    <a16:rowId xmlns:a16="http://schemas.microsoft.com/office/drawing/2014/main" val="10005"/>
                  </a:ext>
                </a:extLst>
              </a:tr>
            </a:tbl>
          </a:graphicData>
        </a:graphic>
      </p:graphicFrame>
      <p:sp>
        <p:nvSpPr>
          <p:cNvPr id="9" name="テキスト ボックス 8">
            <a:extLst>
              <a:ext uri="{FF2B5EF4-FFF2-40B4-BE49-F238E27FC236}">
                <a16:creationId xmlns:a16="http://schemas.microsoft.com/office/drawing/2014/main" id="{3F13B5E3-D3ED-4282-ADF6-80A87CA14FAC}"/>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5" name="スライド番号プレースホルダー 4">
            <a:extLst>
              <a:ext uri="{FF2B5EF4-FFF2-40B4-BE49-F238E27FC236}">
                <a16:creationId xmlns:a16="http://schemas.microsoft.com/office/drawing/2014/main" id="{605858FD-0A16-FABD-5866-68ADFC6D22A3}"/>
              </a:ext>
            </a:extLst>
          </p:cNvPr>
          <p:cNvSpPr>
            <a:spLocks noGrp="1"/>
          </p:cNvSpPr>
          <p:nvPr>
            <p:ph type="sldNum" sz="quarter" idx="12"/>
          </p:nvPr>
        </p:nvSpPr>
        <p:spPr/>
        <p:txBody>
          <a:bodyPr/>
          <a:lstStyle/>
          <a:p>
            <a:pPr>
              <a:defRPr/>
            </a:pPr>
            <a:fld id="{9220612B-C628-4C50-B197-07DF79448337}" type="slidenum">
              <a:rPr lang="ja-JP" altLang="en-US" smtClean="0"/>
              <a:pPr>
                <a:defRPr/>
              </a:pPr>
              <a:t>21</a:t>
            </a:fld>
            <a:endParaRPr lang="ja-JP" altLang="en-US"/>
          </a:p>
        </p:txBody>
      </p:sp>
    </p:spTree>
    <p:extLst>
      <p:ext uri="{BB962C8B-B14F-4D97-AF65-F5344CB8AC3E}">
        <p14:creationId xmlns:p14="http://schemas.microsoft.com/office/powerpoint/2010/main" val="4268284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a16="http://schemas.microsoft.com/office/drawing/2014/main" id="{C2CBC38A-6518-4F1D-BDF0-5C5485A37C33}"/>
              </a:ext>
            </a:extLst>
          </p:cNvPr>
          <p:cNvSpPr>
            <a:spLocks noGrp="1" noChangeArrowheads="1"/>
          </p:cNvSpPr>
          <p:nvPr>
            <p:ph type="title"/>
          </p:nvPr>
        </p:nvSpPr>
        <p:spPr>
          <a:xfrm>
            <a:off x="323850" y="260350"/>
            <a:ext cx="8134350" cy="865188"/>
          </a:xfrm>
        </p:spPr>
        <p:txBody>
          <a:bodyPr/>
          <a:lstStyle/>
          <a:p>
            <a:pPr eaLnBrk="1" hangingPunct="1"/>
            <a:r>
              <a:rPr lang="ja-JP" altLang="en-US" dirty="0"/>
              <a:t>６．成長結果と処遇について</a:t>
            </a:r>
          </a:p>
        </p:txBody>
      </p:sp>
      <p:sp>
        <p:nvSpPr>
          <p:cNvPr id="29699" name="コンテンツ プレースホルダー 2">
            <a:extLst>
              <a:ext uri="{FF2B5EF4-FFF2-40B4-BE49-F238E27FC236}">
                <a16:creationId xmlns:a16="http://schemas.microsoft.com/office/drawing/2014/main" id="{8E43B064-F602-45A7-ACFC-C81B57BE543D}"/>
              </a:ext>
            </a:extLst>
          </p:cNvPr>
          <p:cNvSpPr>
            <a:spLocks noGrp="1" noChangeArrowheads="1"/>
          </p:cNvSpPr>
          <p:nvPr>
            <p:ph idx="1"/>
          </p:nvPr>
        </p:nvSpPr>
        <p:spPr>
          <a:xfrm>
            <a:off x="685800" y="1268413"/>
            <a:ext cx="7989888" cy="4897437"/>
          </a:xfrm>
        </p:spPr>
        <p:txBody>
          <a:bodyPr/>
          <a:lstStyle/>
          <a:p>
            <a:pPr marL="0" indent="0" eaLnBrk="1" hangingPunct="1">
              <a:buClr>
                <a:srgbClr val="3C8C93"/>
              </a:buClr>
              <a:buFont typeface="Wingdings" panose="05000000000000000000" pitchFamily="2" charset="2"/>
              <a:buNone/>
            </a:pPr>
            <a:r>
              <a:rPr lang="ja-JP" altLang="en-US" dirty="0"/>
              <a:t>Ｄ．個人配分額の計算について</a:t>
            </a:r>
            <a:endParaRPr lang="en-US" altLang="ja-JP" dirty="0"/>
          </a:p>
          <a:p>
            <a:pPr marL="538163" indent="0" eaLnBrk="1" hangingPunct="1">
              <a:spcBef>
                <a:spcPts val="200"/>
              </a:spcBef>
              <a:buClr>
                <a:srgbClr val="3C8C93"/>
              </a:buClr>
              <a:buFont typeface="Wingdings" panose="05000000000000000000" pitchFamily="2" charset="2"/>
              <a:buNone/>
            </a:pPr>
            <a:r>
              <a:rPr lang="ja-JP" altLang="en-US" sz="1600" dirty="0">
                <a:solidFill>
                  <a:schemeClr val="accent1">
                    <a:lumMod val="50000"/>
                  </a:schemeClr>
                </a:solidFill>
              </a:rPr>
              <a:t>成長結果により、毎回の賞与の中の成長賞与分が決定されます。</a:t>
            </a:r>
            <a:endParaRPr lang="en-US" altLang="ja-JP" sz="1800" dirty="0">
              <a:solidFill>
                <a:schemeClr val="accent1">
                  <a:lumMod val="50000"/>
                </a:schemeClr>
              </a:solidFill>
            </a:endParaRPr>
          </a:p>
          <a:p>
            <a:pPr marL="857250" lvl="1" indent="-457200" eaLnBrk="1" hangingPunct="1">
              <a:buClr>
                <a:srgbClr val="3C8C93"/>
              </a:buClr>
              <a:buFont typeface="+mj-ea"/>
              <a:buAutoNum type="circleNumDbPlain"/>
            </a:pPr>
            <a:r>
              <a:rPr lang="ja-JP" altLang="en-US" dirty="0"/>
              <a:t>個人配分額の計算</a:t>
            </a:r>
            <a:endParaRPr lang="en-US" altLang="ja-JP" dirty="0"/>
          </a:p>
          <a:p>
            <a:pPr marL="1028700" lvl="2" indent="0" eaLnBrk="1" hangingPunct="1">
              <a:lnSpc>
                <a:spcPct val="130000"/>
              </a:lnSpc>
              <a:spcBef>
                <a:spcPts val="1200"/>
              </a:spcBef>
              <a:buClr>
                <a:srgbClr val="3C8C93"/>
              </a:buClr>
              <a:buFont typeface="+mj-ea"/>
              <a:buNone/>
            </a:pPr>
            <a:r>
              <a:rPr lang="ja-JP" altLang="en-US" sz="1200" dirty="0"/>
              <a:t>イ．　各個人の賞与額　＝（基礎賞与額　＋　成長賞与分）　</a:t>
            </a:r>
            <a:r>
              <a:rPr lang="en-US" altLang="ja-JP" sz="1200" dirty="0"/>
              <a:t>×</a:t>
            </a:r>
            <a:r>
              <a:rPr lang="ja-JP" altLang="en-US" sz="1200" dirty="0"/>
              <a:t>　勤怠係数　</a:t>
            </a:r>
            <a:r>
              <a:rPr lang="en-US" altLang="ja-JP" sz="1200" dirty="0"/>
              <a:t>×</a:t>
            </a:r>
            <a:r>
              <a:rPr lang="ja-JP" altLang="en-US" sz="1200" dirty="0"/>
              <a:t>　勤続係数</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ロ．　成長賞与分　＝　１点単価　</a:t>
            </a:r>
            <a:r>
              <a:rPr lang="en-US" altLang="ja-JP" sz="1200" dirty="0"/>
              <a:t>×</a:t>
            </a:r>
            <a:r>
              <a:rPr lang="ja-JP" altLang="en-US" sz="1200" dirty="0"/>
              <a:t>　成長賞与ポイント</a:t>
            </a:r>
            <a:endParaRPr lang="en-US" altLang="ja-JP" sz="1200" dirty="0"/>
          </a:p>
          <a:p>
            <a:pPr marL="1028700" lvl="2" indent="0" eaLnBrk="1" hangingPunct="1">
              <a:lnSpc>
                <a:spcPct val="130000"/>
              </a:lnSpc>
              <a:spcBef>
                <a:spcPts val="1200"/>
              </a:spcBef>
              <a:buClr>
                <a:srgbClr val="3C8C93"/>
              </a:buClr>
              <a:buFont typeface="+mj-ea"/>
              <a:buNone/>
            </a:pPr>
            <a:r>
              <a:rPr lang="ja-JP" altLang="en-US" sz="1200" dirty="0"/>
              <a:t>ハ．　１点単価　＝</a:t>
            </a:r>
            <a:endParaRPr lang="en-US" altLang="ja-JP" sz="1200" dirty="0"/>
          </a:p>
          <a:p>
            <a:pPr marL="1200150" lvl="2" indent="-171450" eaLnBrk="1" hangingPunct="1">
              <a:spcBef>
                <a:spcPts val="1800"/>
              </a:spcBef>
              <a:buClr>
                <a:srgbClr val="3C8C93"/>
              </a:buClr>
              <a:buFont typeface="游ゴシック" panose="020B0400000000000000" pitchFamily="50" charset="-128"/>
              <a:buChar char="※"/>
            </a:pPr>
            <a:r>
              <a:rPr lang="ja-JP" altLang="en-US" sz="1100" dirty="0"/>
              <a:t>基礎賞与額とは賞与基礎額（各社員の年齢給・勤続給・成長給・役職手当）の合計に支給月数を掛け算したものです。</a:t>
            </a:r>
            <a:endParaRPr lang="en-US" altLang="ja-JP" sz="1100" dirty="0"/>
          </a:p>
          <a:p>
            <a:pPr marL="857250" lvl="1" indent="-457200" eaLnBrk="1" hangingPunct="1">
              <a:spcBef>
                <a:spcPts val="1800"/>
              </a:spcBef>
              <a:buClr>
                <a:srgbClr val="3C8C93"/>
              </a:buClr>
              <a:buFont typeface="ヒラギノ角ゴ Pro W6"/>
              <a:buAutoNum type="circleNumDbPlain"/>
            </a:pPr>
            <a:r>
              <a:rPr lang="ja-JP" altLang="en-US" dirty="0"/>
              <a:t>成長賞与ポイント表</a:t>
            </a:r>
            <a:endParaRPr lang="en-US" altLang="ja-JP" sz="1600" dirty="0"/>
          </a:p>
        </p:txBody>
      </p:sp>
      <p:grpSp>
        <p:nvGrpSpPr>
          <p:cNvPr id="29701" name="グループ化 3">
            <a:extLst>
              <a:ext uri="{FF2B5EF4-FFF2-40B4-BE49-F238E27FC236}">
                <a16:creationId xmlns:a16="http://schemas.microsoft.com/office/drawing/2014/main" id="{04C0AB35-E204-4EBA-BF08-F82130D73C59}"/>
              </a:ext>
            </a:extLst>
          </p:cNvPr>
          <p:cNvGrpSpPr>
            <a:grpSpLocks/>
          </p:cNvGrpSpPr>
          <p:nvPr/>
        </p:nvGrpSpPr>
        <p:grpSpPr bwMode="auto">
          <a:xfrm>
            <a:off x="2699792" y="2925273"/>
            <a:ext cx="5040313" cy="575735"/>
            <a:chOff x="3035763" y="4040596"/>
            <a:chExt cx="4035884" cy="574681"/>
          </a:xfrm>
        </p:grpSpPr>
        <p:sp>
          <p:nvSpPr>
            <p:cNvPr id="29796" name="テキスト ボックス 9">
              <a:extLst>
                <a:ext uri="{FF2B5EF4-FFF2-40B4-BE49-F238E27FC236}">
                  <a16:creationId xmlns:a16="http://schemas.microsoft.com/office/drawing/2014/main" id="{F7E0A9D2-95BC-4EF9-B329-FF2EB4F0DB6B}"/>
                </a:ext>
              </a:extLst>
            </p:cNvPr>
            <p:cNvSpPr txBox="1">
              <a:spLocks noChangeArrowheads="1"/>
            </p:cNvSpPr>
            <p:nvPr/>
          </p:nvSpPr>
          <p:spPr bwMode="auto">
            <a:xfrm>
              <a:off x="3035763" y="4040596"/>
              <a:ext cx="4035884" cy="574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賞与原資　－　基礎賞与合計額　－（調整予定額）</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algn="ctr" eaLnBrk="1" hangingPunct="1">
                <a:lnSpc>
                  <a:spcPct val="150000"/>
                </a:lnSpc>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全社員の成長賞与ポイント総合計</a:t>
              </a:r>
            </a:p>
          </p:txBody>
        </p:sp>
        <p:cxnSp>
          <p:nvCxnSpPr>
            <p:cNvPr id="9" name="直線コネクタ 8">
              <a:extLst>
                <a:ext uri="{FF2B5EF4-FFF2-40B4-BE49-F238E27FC236}">
                  <a16:creationId xmlns:a16="http://schemas.microsoft.com/office/drawing/2014/main" id="{97406514-B008-4415-B56C-13F71D7A6042}"/>
                </a:ext>
              </a:extLst>
            </p:cNvPr>
            <p:cNvCxnSpPr/>
            <p:nvPr/>
          </p:nvCxnSpPr>
          <p:spPr>
            <a:xfrm>
              <a:off x="3497188" y="4328101"/>
              <a:ext cx="3113032" cy="0"/>
            </a:xfrm>
            <a:prstGeom prst="line">
              <a:avLst/>
            </a:prstGeom>
            <a:ln w="63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1" name="テキスト ボックス 10">
            <a:extLst>
              <a:ext uri="{FF2B5EF4-FFF2-40B4-BE49-F238E27FC236}">
                <a16:creationId xmlns:a16="http://schemas.microsoft.com/office/drawing/2014/main" id="{83F795DC-7FA8-4CED-A49F-5B5E4BC691F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フッター プレースホルダー 1">
            <a:extLst>
              <a:ext uri="{FF2B5EF4-FFF2-40B4-BE49-F238E27FC236}">
                <a16:creationId xmlns:a16="http://schemas.microsoft.com/office/drawing/2014/main" id="{F9F71E1F-EB4E-468C-8BDC-B2F1801DAABE}"/>
              </a:ext>
            </a:extLst>
          </p:cNvPr>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14" name="コンテンツ プレースホルダ 5">
            <a:extLst>
              <a:ext uri="{FF2B5EF4-FFF2-40B4-BE49-F238E27FC236}">
                <a16:creationId xmlns:a16="http://schemas.microsoft.com/office/drawing/2014/main" id="{069BFE13-D918-4ED4-8105-3F3B89BD55C4}"/>
              </a:ext>
            </a:extLst>
          </p:cNvPr>
          <p:cNvGraphicFramePr>
            <a:graphicFrameLocks/>
          </p:cNvGraphicFramePr>
          <p:nvPr>
            <p:extLst>
              <p:ext uri="{D42A27DB-BD31-4B8C-83A1-F6EECF244321}">
                <p14:modId xmlns:p14="http://schemas.microsoft.com/office/powerpoint/2010/main" val="4234996588"/>
              </p:ext>
            </p:extLst>
          </p:nvPr>
        </p:nvGraphicFramePr>
        <p:xfrm>
          <a:off x="575556" y="4365104"/>
          <a:ext cx="7989887" cy="2016770"/>
        </p:xfrm>
        <a:graphic>
          <a:graphicData uri="http://schemas.openxmlformats.org/drawingml/2006/table">
            <a:tbl>
              <a:tblPr firstRow="1" bandRow="1">
                <a:tableStyleId>{5C22544A-7EE6-4342-B048-85BDC9FD1C3A}</a:tableStyleId>
              </a:tblPr>
              <a:tblGrid>
                <a:gridCol w="940272">
                  <a:extLst>
                    <a:ext uri="{9D8B030D-6E8A-4147-A177-3AD203B41FA5}">
                      <a16:colId xmlns:a16="http://schemas.microsoft.com/office/drawing/2014/main" val="20000"/>
                    </a:ext>
                  </a:extLst>
                </a:gridCol>
                <a:gridCol w="1409923">
                  <a:extLst>
                    <a:ext uri="{9D8B030D-6E8A-4147-A177-3AD203B41FA5}">
                      <a16:colId xmlns:a16="http://schemas.microsoft.com/office/drawing/2014/main" val="20001"/>
                    </a:ext>
                  </a:extLst>
                </a:gridCol>
                <a:gridCol w="1409923">
                  <a:extLst>
                    <a:ext uri="{9D8B030D-6E8A-4147-A177-3AD203B41FA5}">
                      <a16:colId xmlns:a16="http://schemas.microsoft.com/office/drawing/2014/main" val="20002"/>
                    </a:ext>
                  </a:extLst>
                </a:gridCol>
                <a:gridCol w="1409923">
                  <a:extLst>
                    <a:ext uri="{9D8B030D-6E8A-4147-A177-3AD203B41FA5}">
                      <a16:colId xmlns:a16="http://schemas.microsoft.com/office/drawing/2014/main" val="20003"/>
                    </a:ext>
                  </a:extLst>
                </a:gridCol>
                <a:gridCol w="1409923">
                  <a:extLst>
                    <a:ext uri="{9D8B030D-6E8A-4147-A177-3AD203B41FA5}">
                      <a16:colId xmlns:a16="http://schemas.microsoft.com/office/drawing/2014/main" val="20004"/>
                    </a:ext>
                  </a:extLst>
                </a:gridCol>
                <a:gridCol w="1409923">
                  <a:extLst>
                    <a:ext uri="{9D8B030D-6E8A-4147-A177-3AD203B41FA5}">
                      <a16:colId xmlns:a16="http://schemas.microsoft.com/office/drawing/2014/main" val="20005"/>
                    </a:ext>
                  </a:extLst>
                </a:gridCol>
              </a:tblGrid>
              <a:tr h="201677">
                <a:tc>
                  <a:txBody>
                    <a:bodyPr/>
                    <a:lstStyle/>
                    <a:p>
                      <a:pPr algn="ct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algn="ctr" defTabSz="914400" rtl="0" eaLnBrk="1" latinLnBrk="0" hangingPunct="1"/>
                      <a:r>
                        <a:rPr kumimoji="1" lang="en-US" altLang="ja-JP" sz="1000" b="0" kern="1200" dirty="0">
                          <a:solidFill>
                            <a:schemeClr val="tx2">
                              <a:lumMod val="50000"/>
                              <a:lumOff val="50000"/>
                            </a:schemeClr>
                          </a:solidFill>
                        </a:rPr>
                        <a:t>S</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A</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B</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C</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D</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201677">
                <a:tc>
                  <a:txBody>
                    <a:bodyPr/>
                    <a:lstStyle/>
                    <a:p>
                      <a:pPr algn="ct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9</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800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8</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730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7</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660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520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450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6</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5</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4</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320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230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6"/>
                  </a:ext>
                </a:extLst>
              </a:tr>
              <a:tr h="2016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3</a:t>
                      </a:r>
                      <a:r>
                        <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endParaRPr kumimoji="1" lang="ja-JP" altLang="en-US" sz="1000" b="0" kern="1200" dirty="0">
                        <a:solidFill>
                          <a:schemeClr val="tx2">
                            <a:lumMod val="50000"/>
                            <a:lumOff val="50000"/>
                          </a:schemeClr>
                        </a:solidFill>
                        <a:latin typeface="游ゴシック Medium" panose="020B0500000000000000" pitchFamily="50" charset="-128"/>
                        <a:ea typeface="游ゴシック Medium" panose="020B0500000000000000" pitchFamily="50" charset="-128"/>
                        <a:cs typeface="+mn-cs"/>
                      </a:endParaRP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200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7"/>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2</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190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8"/>
                  </a:ext>
                </a:extLst>
              </a:tr>
              <a:tr h="201677">
                <a:tc>
                  <a:txBody>
                    <a:bodyPr/>
                    <a:lstStyle/>
                    <a:p>
                      <a:pPr algn="ctr"/>
                      <a:r>
                        <a:rPr kumimoji="1" lang="en-US" altLang="ja-JP"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1</a:t>
                      </a:r>
                      <a:r>
                        <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rPr>
                        <a:t>等級</a:t>
                      </a:r>
                    </a:p>
                  </a:txBody>
                  <a:tcPr marL="0" marR="0" marT="0" marB="0" anchor="ctr" anchorCtr="1">
                    <a:lnL w="9525"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180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170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160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150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63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r>
                        <a:rPr kumimoji="1" lang="en-US" altLang="ja-JP" sz="1000" b="0" dirty="0">
                          <a:solidFill>
                            <a:schemeClr val="tx2">
                              <a:lumMod val="50000"/>
                              <a:lumOff val="50000"/>
                            </a:schemeClr>
                          </a:solidFill>
                        </a:rPr>
                        <a:t>140</a:t>
                      </a:r>
                      <a:endParaRPr kumimoji="1" lang="ja-JP" altLang="en-US" sz="1000" b="0" dirty="0">
                        <a:solidFill>
                          <a:schemeClr val="tx2">
                            <a:lumMod val="50000"/>
                            <a:lumOff val="50000"/>
                          </a:schemeClr>
                        </a:solidFill>
                        <a:latin typeface="游ゴシック Medium" panose="020B0500000000000000" pitchFamily="50" charset="-128"/>
                        <a:ea typeface="游ゴシック Medium" panose="020B0500000000000000" pitchFamily="50" charset="-128"/>
                      </a:endParaRPr>
                    </a:p>
                  </a:txBody>
                  <a:tcPr marL="0" marR="0" marT="0" marB="0" anchor="ctr" anchorCtr="1">
                    <a:lnL w="63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3" name="スライド番号プレースホルダー 2">
            <a:extLst>
              <a:ext uri="{FF2B5EF4-FFF2-40B4-BE49-F238E27FC236}">
                <a16:creationId xmlns:a16="http://schemas.microsoft.com/office/drawing/2014/main" id="{8A789DAB-AB42-F217-86DE-6E179F4DCB28}"/>
              </a:ext>
            </a:extLst>
          </p:cNvPr>
          <p:cNvSpPr>
            <a:spLocks noGrp="1"/>
          </p:cNvSpPr>
          <p:nvPr>
            <p:ph type="sldNum" sz="quarter" idx="12"/>
          </p:nvPr>
        </p:nvSpPr>
        <p:spPr/>
        <p:txBody>
          <a:bodyPr/>
          <a:lstStyle/>
          <a:p>
            <a:pPr>
              <a:defRPr/>
            </a:pPr>
            <a:fld id="{9220612B-C628-4C50-B197-07DF79448337}" type="slidenum">
              <a:rPr lang="ja-JP" altLang="en-US" smtClean="0"/>
              <a:pPr>
                <a:defRPr/>
              </a:pPr>
              <a:t>22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900" decel="100000" fill="hold"/>
                                        <p:tgtEl>
                                          <p:spTgt spid="1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33115A-F476-4754-92C4-AC1CC7BB2562}"/>
              </a:ext>
            </a:extLst>
          </p:cNvPr>
          <p:cNvSpPr>
            <a:spLocks noGrp="1"/>
          </p:cNvSpPr>
          <p:nvPr>
            <p:ph type="title"/>
          </p:nvPr>
        </p:nvSpPr>
        <p:spPr/>
        <p:txBody>
          <a:bodyPr/>
          <a:lstStyle/>
          <a:p>
            <a:r>
              <a:rPr lang="ja-JP" altLang="en-US" dirty="0"/>
              <a:t>６．成長結果と処遇について</a:t>
            </a:r>
            <a:endParaRPr kumimoji="1" lang="ja-JP" altLang="en-US" dirty="0"/>
          </a:p>
        </p:txBody>
      </p:sp>
      <p:sp>
        <p:nvSpPr>
          <p:cNvPr id="3" name="コンテンツ プレースホルダー 2">
            <a:extLst>
              <a:ext uri="{FF2B5EF4-FFF2-40B4-BE49-F238E27FC236}">
                <a16:creationId xmlns:a16="http://schemas.microsoft.com/office/drawing/2014/main" id="{644C09E8-E8C7-4C1B-8BA8-9DFFF21597AA}"/>
              </a:ext>
            </a:extLst>
          </p:cNvPr>
          <p:cNvSpPr>
            <a:spLocks noGrp="1"/>
          </p:cNvSpPr>
          <p:nvPr>
            <p:ph idx="1"/>
          </p:nvPr>
        </p:nvSpPr>
        <p:spPr/>
        <p:txBody>
          <a:bodyPr/>
          <a:lstStyle/>
          <a:p>
            <a:pPr marL="0" indent="0">
              <a:buNone/>
            </a:pPr>
            <a:r>
              <a:rPr lang="ja-JP" altLang="en-US" dirty="0"/>
              <a:t>Ｅ</a:t>
            </a:r>
            <a:r>
              <a:rPr kumimoji="1" lang="ja-JP" altLang="en-US" dirty="0"/>
              <a:t>．業績と基礎賞与額の支給の関係について</a:t>
            </a:r>
            <a:endParaRPr kumimoji="1" lang="en-US" altLang="ja-JP" dirty="0"/>
          </a:p>
          <a:p>
            <a:pPr marL="538163" indent="0" defTabSz="538163">
              <a:buNone/>
            </a:pP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基礎賞与の支給額は業績（賞与原資）によって変わります。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また、営業利益がマイナスのときには、賞与が出せない可能性があります。</a:t>
            </a:r>
            <a:endParaRPr lang="en-US" altLang="ja-JP" sz="1600" dirty="0">
              <a:solidFill>
                <a:schemeClr val="accent1">
                  <a:lumMod val="50000"/>
                </a:schemeClr>
              </a:solidFill>
            </a:endParaRPr>
          </a:p>
          <a:p>
            <a:pPr marL="538163" indent="0" defTabSz="538163">
              <a:buNone/>
            </a:pPr>
            <a:r>
              <a:rPr lang="ja-JP" altLang="en-US" sz="1600" dirty="0">
                <a:solidFill>
                  <a:schemeClr val="accent1">
                    <a:lumMod val="50000"/>
                  </a:schemeClr>
                </a:solidFill>
              </a:rPr>
              <a:t>この数字は毎年変動するため、毎年発表します。</a:t>
            </a:r>
          </a:p>
        </p:txBody>
      </p:sp>
      <p:sp>
        <p:nvSpPr>
          <p:cNvPr id="4" name="フッター プレースホルダー 3">
            <a:extLst>
              <a:ext uri="{FF2B5EF4-FFF2-40B4-BE49-F238E27FC236}">
                <a16:creationId xmlns:a16="http://schemas.microsoft.com/office/drawing/2014/main" id="{97E7AB6F-3C82-4D50-9C67-54F9D5D7CAD5}"/>
              </a:ext>
            </a:extLst>
          </p:cNvPr>
          <p:cNvSpPr>
            <a:spLocks noGrp="1"/>
          </p:cNvSpPr>
          <p:nvPr>
            <p:ph type="ftr" sz="quarter" idx="11"/>
          </p:nvPr>
        </p:nvSpPr>
        <p:spPr/>
        <p:txBody>
          <a:bodyPr/>
          <a:lstStyle/>
          <a:p>
            <a:pPr>
              <a:defRPr/>
            </a:pPr>
            <a:r>
              <a:rPr lang="en-US" altLang="ja-JP"/>
              <a:t>Copyright 2025 ENTOENTO Co. Ltd. All Rights Reserved.</a:t>
            </a:r>
            <a:endParaRPr lang="ja-JP" altLang="en-US" dirty="0"/>
          </a:p>
        </p:txBody>
      </p:sp>
      <p:graphicFrame>
        <p:nvGraphicFramePr>
          <p:cNvPr id="7" name="コンテンツ プレースホルダ 5">
            <a:extLst>
              <a:ext uri="{FF2B5EF4-FFF2-40B4-BE49-F238E27FC236}">
                <a16:creationId xmlns:a16="http://schemas.microsoft.com/office/drawing/2014/main" id="{294706BA-8A0F-404C-9E7D-9BA29AA32FB1}"/>
              </a:ext>
            </a:extLst>
          </p:cNvPr>
          <p:cNvGraphicFramePr>
            <a:graphicFrameLocks/>
          </p:cNvGraphicFramePr>
          <p:nvPr>
            <p:extLst>
              <p:ext uri="{D42A27DB-BD31-4B8C-83A1-F6EECF244321}">
                <p14:modId xmlns:p14="http://schemas.microsoft.com/office/powerpoint/2010/main" val="3411121583"/>
              </p:ext>
            </p:extLst>
          </p:nvPr>
        </p:nvGraphicFramePr>
        <p:xfrm>
          <a:off x="1105520" y="3089956"/>
          <a:ext cx="7210896" cy="1491172"/>
        </p:xfrm>
        <a:graphic>
          <a:graphicData uri="http://schemas.openxmlformats.org/drawingml/2006/table">
            <a:tbl>
              <a:tblPr firstRow="1" bandRow="1">
                <a:tableStyleId>{5C22544A-7EE6-4342-B048-85BDC9FD1C3A}</a:tableStyleId>
              </a:tblPr>
              <a:tblGrid>
                <a:gridCol w="3375508">
                  <a:extLst>
                    <a:ext uri="{9D8B030D-6E8A-4147-A177-3AD203B41FA5}">
                      <a16:colId xmlns:a16="http://schemas.microsoft.com/office/drawing/2014/main" val="20001"/>
                    </a:ext>
                  </a:extLst>
                </a:gridCol>
                <a:gridCol w="1917694">
                  <a:extLst>
                    <a:ext uri="{9D8B030D-6E8A-4147-A177-3AD203B41FA5}">
                      <a16:colId xmlns:a16="http://schemas.microsoft.com/office/drawing/2014/main" val="3309889718"/>
                    </a:ext>
                  </a:extLst>
                </a:gridCol>
                <a:gridCol w="1917694">
                  <a:extLst>
                    <a:ext uri="{9D8B030D-6E8A-4147-A177-3AD203B41FA5}">
                      <a16:colId xmlns:a16="http://schemas.microsoft.com/office/drawing/2014/main" val="2318000666"/>
                    </a:ext>
                  </a:extLst>
                </a:gridCol>
              </a:tblGrid>
              <a:tr h="3727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賞与原資</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支給月数</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基礎賞与額</a:t>
                      </a:r>
                    </a:p>
                  </a:txBody>
                  <a:tcPr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450</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×1.0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万円以上</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賞与基礎額</a:t>
                      </a: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×0.5</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2793">
                <a:tc>
                  <a:txBody>
                    <a:bodyPr/>
                    <a:lstStyle/>
                    <a:p>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225</a:t>
                      </a: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万円未満</a:t>
                      </a:r>
                    </a:p>
                  </a:txBody>
                  <a:tcPr marL="144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en-US" altLang="ja-JP"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0</a:t>
                      </a:r>
                      <a:endPar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endParaRP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200" b="0" dirty="0">
                          <a:solidFill>
                            <a:schemeClr val="tx1">
                              <a:lumMod val="50000"/>
                              <a:lumOff val="50000"/>
                            </a:schemeClr>
                          </a:solidFill>
                          <a:latin typeface="游ゴシック Medium" panose="020B0500000000000000" pitchFamily="50" charset="-128"/>
                          <a:ea typeface="游ゴシック Medium" panose="020B0500000000000000" pitchFamily="50" charset="-128"/>
                        </a:rPr>
                        <a:t>なし</a:t>
                      </a:r>
                    </a:p>
                  </a:txBody>
                  <a:tcPr marR="180000" marT="45716" marB="45716"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65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8" name="テキスト ボックス 7">
            <a:extLst>
              <a:ext uri="{FF2B5EF4-FFF2-40B4-BE49-F238E27FC236}">
                <a16:creationId xmlns:a16="http://schemas.microsoft.com/office/drawing/2014/main" id="{8E17B242-569F-4601-BEE6-BB5AF41A5A68}"/>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5" name="スライド番号プレースホルダー 4">
            <a:extLst>
              <a:ext uri="{FF2B5EF4-FFF2-40B4-BE49-F238E27FC236}">
                <a16:creationId xmlns:a16="http://schemas.microsoft.com/office/drawing/2014/main" id="{EFB36AF1-819F-D0B2-A123-B2B333E58E1E}"/>
              </a:ext>
            </a:extLst>
          </p:cNvPr>
          <p:cNvSpPr>
            <a:spLocks noGrp="1"/>
          </p:cNvSpPr>
          <p:nvPr>
            <p:ph type="sldNum" sz="quarter" idx="12"/>
          </p:nvPr>
        </p:nvSpPr>
        <p:spPr/>
        <p:txBody>
          <a:bodyPr/>
          <a:lstStyle/>
          <a:p>
            <a:pPr>
              <a:defRPr/>
            </a:pPr>
            <a:fld id="{9220612B-C628-4C50-B197-07DF79448337}" type="slidenum">
              <a:rPr lang="ja-JP" altLang="en-US" smtClean="0"/>
              <a:pPr>
                <a:defRPr/>
              </a:pPr>
              <a:t>23</a:t>
            </a:fld>
            <a:endParaRPr lang="ja-JP" altLang="en-US"/>
          </a:p>
        </p:txBody>
      </p:sp>
    </p:spTree>
    <p:extLst>
      <p:ext uri="{BB962C8B-B14F-4D97-AF65-F5344CB8AC3E}">
        <p14:creationId xmlns:p14="http://schemas.microsoft.com/office/powerpoint/2010/main" val="299910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a:xfrm>
            <a:off x="323850" y="260350"/>
            <a:ext cx="8134350" cy="865188"/>
          </a:xfrm>
        </p:spPr>
        <p:txBody>
          <a:bodyPr/>
          <a:lstStyle/>
          <a:p>
            <a:pPr eaLnBrk="1" hangingPunct="1"/>
            <a:r>
              <a:rPr lang="ja-JP" altLang="en-US"/>
              <a:t>１．新人事制度の特徴</a:t>
            </a:r>
          </a:p>
        </p:txBody>
      </p:sp>
      <p:sp>
        <p:nvSpPr>
          <p:cNvPr id="3" name="コンテンツ プレースホルダー 2"/>
          <p:cNvSpPr>
            <a:spLocks noGrp="1"/>
          </p:cNvSpPr>
          <p:nvPr>
            <p:ph idx="1"/>
          </p:nvPr>
        </p:nvSpPr>
        <p:spPr>
          <a:xfrm>
            <a:off x="685800" y="1268413"/>
            <a:ext cx="7772400" cy="4897437"/>
          </a:xfrm>
        </p:spPr>
        <p:txBody>
          <a:bodyPr/>
          <a:lstStyle/>
          <a:p>
            <a:pPr marL="0" indent="0" eaLnBrk="1" hangingPunct="1">
              <a:buFont typeface="Wingdings" pitchFamily="2" charset="2"/>
              <a:buNone/>
              <a:defRPr/>
            </a:pPr>
            <a:r>
              <a:rPr lang="ja-JP" altLang="en-US" sz="1400" dirty="0"/>
              <a:t>　</a:t>
            </a: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前回、どうすれば成長できるのかをまとめた成長支援制度についてご説明しました。その後、みなさんの中から「成長に合わせてどう昇給や賞与が決まるのかを知りたい」というご意見をいただき、ステップアップ制度や賃金制度をオープンにできるようにまとめました。</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今回ご説明する仕組みについても、不明な点等は、遠慮なく直属の上司にご質問ください。</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r>
              <a:rPr lang="ja-JP" altLang="en-US" sz="1600" dirty="0">
                <a:solidFill>
                  <a:schemeClr val="accent1">
                    <a:lumMod val="50000"/>
                  </a:schemeClr>
                </a:solidFill>
                <a:latin typeface="游ゴシック" panose="020B0400000000000000" pitchFamily="50" charset="-128"/>
                <a:ea typeface="游ゴシック" panose="020B0400000000000000" pitchFamily="50" charset="-128"/>
              </a:rPr>
              <a:t>　尚、今回のステップアップ制度・賃金制度は、以下のような特徴があります。</a:t>
            </a:r>
            <a:endParaRPr lang="en-US" altLang="ja-JP" sz="1600" dirty="0">
              <a:solidFill>
                <a:schemeClr val="accent1">
                  <a:lumMod val="50000"/>
                </a:schemeClr>
              </a:solidFill>
              <a:latin typeface="游ゴシック" panose="020B0400000000000000" pitchFamily="50" charset="-128"/>
              <a:ea typeface="游ゴシック" panose="020B0400000000000000" pitchFamily="50" charset="-128"/>
            </a:endParaRPr>
          </a:p>
          <a:p>
            <a:pPr marL="0" indent="0" eaLnBrk="1" hangingPunct="1">
              <a:buFont typeface="Wingdings" pitchFamily="2" charset="2"/>
              <a:buNone/>
              <a:defRPr/>
            </a:pPr>
            <a:endParaRPr lang="en-US" altLang="ja-JP" sz="1600" dirty="0">
              <a:solidFill>
                <a:schemeClr val="accent1">
                  <a:lumMod val="50000"/>
                </a:schemeClr>
              </a:solidFill>
            </a:endParaRPr>
          </a:p>
          <a:p>
            <a:pPr eaLnBrk="1" hangingPunct="1">
              <a:defRPr/>
            </a:pPr>
            <a:endParaRPr lang="en-US" altLang="ja-JP" sz="1400" dirty="0"/>
          </a:p>
          <a:p>
            <a:pPr marL="514350" indent="-514350">
              <a:buClr>
                <a:schemeClr val="accent6">
                  <a:lumMod val="60000"/>
                  <a:lumOff val="40000"/>
                </a:schemeClr>
              </a:buClr>
              <a:buFont typeface="+mj-lt"/>
              <a:buAutoNum type="romanUcPeriod"/>
              <a:defRPr/>
            </a:pPr>
            <a:r>
              <a:rPr lang="ja-JP" altLang="en-US" dirty="0">
                <a:latin typeface="游ゴシック Medium" panose="020B0500000000000000" pitchFamily="50" charset="-128"/>
                <a:ea typeface="游ゴシック Medium" panose="020B0500000000000000" pitchFamily="50" charset="-128"/>
              </a:rPr>
              <a:t>成長結果が、処遇決定に反映されます</a:t>
            </a:r>
            <a:endParaRPr lang="en-US" altLang="ja-JP" dirty="0">
              <a:latin typeface="游ゴシック Medium" panose="020B0500000000000000" pitchFamily="50" charset="-128"/>
              <a:ea typeface="游ゴシック Medium" panose="020B0500000000000000" pitchFamily="50" charset="-128"/>
            </a:endParaRPr>
          </a:p>
          <a:p>
            <a:pPr marL="457200" lvl="1" indent="0" eaLnBrk="1" hangingPunct="1">
              <a:buNone/>
              <a:defRPr/>
            </a:pPr>
            <a:r>
              <a:rPr lang="ja-JP" altLang="en-US" dirty="0"/>
              <a:t>今までは、成長することで、どのように処遇（昇給・賞与・昇進・昇格）に反映されているのかをオープンにしていませんでした。これからは、自分の成長で処遇がどう変わるのかを事前に確認できるようになります。</a:t>
            </a:r>
            <a:endParaRPr lang="en-US" altLang="ja-JP" dirty="0"/>
          </a:p>
          <a:p>
            <a:pPr lvl="1" eaLnBrk="1" hangingPunct="1">
              <a:defRPr/>
            </a:pPr>
            <a:endParaRPr lang="en-US" altLang="ja-JP" sz="1200" dirty="0"/>
          </a:p>
          <a:p>
            <a:pPr marL="400050" indent="-400050" eaLnBrk="1" hangingPunct="1">
              <a:buClr>
                <a:schemeClr val="accent2">
                  <a:lumMod val="60000"/>
                  <a:lumOff val="40000"/>
                </a:schemeClr>
              </a:buClr>
              <a:buFont typeface="+mj-lt"/>
              <a:buAutoNum type="romanUcPeriod"/>
              <a:defRPr/>
            </a:pPr>
            <a:r>
              <a:rPr lang="ja-JP" altLang="en-US" dirty="0">
                <a:latin typeface="游ゴシック Medium" panose="020B0500000000000000" pitchFamily="50" charset="-128"/>
                <a:ea typeface="游ゴシック Medium" panose="020B0500000000000000" pitchFamily="50" charset="-128"/>
              </a:rPr>
              <a:t>すべての社員の処遇向上を目指しています</a:t>
            </a:r>
            <a:endParaRPr lang="en-US" altLang="ja-JP" dirty="0">
              <a:latin typeface="游ゴシック Medium" panose="020B0500000000000000" pitchFamily="50" charset="-128"/>
              <a:ea typeface="游ゴシック Medium" panose="020B0500000000000000" pitchFamily="50" charset="-128"/>
            </a:endParaRPr>
          </a:p>
          <a:p>
            <a:pPr marL="457200" lvl="1" indent="0" eaLnBrk="1" hangingPunct="1">
              <a:buNone/>
              <a:defRPr/>
            </a:pPr>
            <a:r>
              <a:rPr lang="ja-JP" altLang="en-US" dirty="0"/>
              <a:t>処遇は一般的には、社員間で差をつけるものと理解されていますが、我が社においては全社員の処遇向上を期待しています</a:t>
            </a:r>
            <a:r>
              <a:rPr lang="ja-JP" altLang="en-US" sz="1200" dirty="0"/>
              <a:t>。</a:t>
            </a:r>
          </a:p>
          <a:p>
            <a:pPr lvl="1" eaLnBrk="1" hangingPunct="1">
              <a:defRPr/>
            </a:pPr>
            <a:endParaRPr lang="ja-JP" altLang="en-US" sz="1200" dirty="0"/>
          </a:p>
        </p:txBody>
      </p:sp>
      <p:sp>
        <p:nvSpPr>
          <p:cNvPr id="4" name="フッター プレースホルダー 3"/>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496472B0-83D8-045D-A2C3-1298F5848E8B}"/>
              </a:ext>
            </a:extLst>
          </p:cNvPr>
          <p:cNvSpPr>
            <a:spLocks noGrp="1"/>
          </p:cNvSpPr>
          <p:nvPr>
            <p:ph type="sldNum" sz="quarter" idx="12"/>
          </p:nvPr>
        </p:nvSpPr>
        <p:spPr/>
        <p:txBody>
          <a:bodyPr/>
          <a:lstStyle/>
          <a:p>
            <a:pPr>
              <a:defRPr/>
            </a:pPr>
            <a:fld id="{9220612B-C628-4C50-B197-07DF79448337}" type="slidenum">
              <a:rPr lang="ja-JP" altLang="en-US" smtClean="0"/>
              <a:pPr>
                <a:defRPr/>
              </a:pPr>
              <a:t>2</a:t>
            </a:fld>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a:extLst>
              <a:ext uri="{FF2B5EF4-FFF2-40B4-BE49-F238E27FC236}">
                <a16:creationId xmlns:a16="http://schemas.microsoft.com/office/drawing/2014/main" id="{26E29BCB-32F7-4E08-8F01-77A94A56EDCC}"/>
              </a:ext>
            </a:extLst>
          </p:cNvPr>
          <p:cNvSpPr>
            <a:spLocks noGrp="1" noChangeArrowheads="1"/>
          </p:cNvSpPr>
          <p:nvPr>
            <p:ph type="title"/>
          </p:nvPr>
        </p:nvSpPr>
        <p:spPr>
          <a:xfrm>
            <a:off x="323528" y="260648"/>
            <a:ext cx="8134672" cy="864096"/>
          </a:xfrm>
        </p:spPr>
        <p:txBody>
          <a:bodyPr/>
          <a:lstStyle/>
          <a:p>
            <a:r>
              <a:rPr lang="ja-JP" altLang="en-US" dirty="0"/>
              <a:t>２．人事制度について</a:t>
            </a:r>
          </a:p>
        </p:txBody>
      </p:sp>
      <p:sp>
        <p:nvSpPr>
          <p:cNvPr id="3" name="コンテンツ プレースホルダー 2">
            <a:extLst>
              <a:ext uri="{FF2B5EF4-FFF2-40B4-BE49-F238E27FC236}">
                <a16:creationId xmlns:a16="http://schemas.microsoft.com/office/drawing/2014/main" id="{A44023E6-43F9-40FC-A747-A47BFFACD736}"/>
              </a:ext>
            </a:extLst>
          </p:cNvPr>
          <p:cNvSpPr>
            <a:spLocks noGrp="1"/>
          </p:cNvSpPr>
          <p:nvPr>
            <p:ph idx="1"/>
          </p:nvPr>
        </p:nvSpPr>
        <p:spPr>
          <a:xfrm>
            <a:off x="460766" y="1576531"/>
            <a:ext cx="3290547" cy="4896544"/>
          </a:xfrm>
          <a:ln>
            <a:miter lim="800000"/>
            <a:headEnd/>
            <a:tailEnd/>
          </a:ln>
        </p:spPr>
        <p:txBody>
          <a:bodyPr/>
          <a:lstStyle/>
          <a:p>
            <a:pPr marL="0" indent="0" eaLnBrk="1" hangingPunct="1">
              <a:buFont typeface="Wingdings" pitchFamily="2" charset="2"/>
              <a:buNone/>
              <a:defRPr/>
            </a:pPr>
            <a:r>
              <a:rPr lang="ja-JP" altLang="en-US" dirty="0">
                <a:latin typeface="游ゴシック Medium" panose="020B0500000000000000" pitchFamily="50" charset="-128"/>
                <a:ea typeface="游ゴシック Medium" panose="020B0500000000000000" pitchFamily="50" charset="-128"/>
              </a:rPr>
              <a:t>人事制度の体系</a:t>
            </a:r>
            <a:endParaRPr lang="en-US" altLang="ja-JP" dirty="0">
              <a:latin typeface="游ゴシック Medium" panose="020B0500000000000000" pitchFamily="50" charset="-128"/>
              <a:ea typeface="游ゴシック Medium" panose="020B0500000000000000" pitchFamily="50" charset="-128"/>
            </a:endParaRPr>
          </a:p>
          <a:p>
            <a:pPr marL="252000" indent="0" eaLnBrk="1" hangingPunct="1">
              <a:buFont typeface="Wingdings" pitchFamily="2" charset="2"/>
              <a:buNone/>
              <a:defRPr/>
            </a:pPr>
            <a:r>
              <a:rPr lang="ja-JP" altLang="en-US" sz="1400" dirty="0">
                <a:solidFill>
                  <a:schemeClr val="accent1">
                    <a:lumMod val="50000"/>
                  </a:schemeClr>
                </a:solidFill>
              </a:rPr>
              <a:t>今回まとめたステップアップ制度、賃金制度は、前回説明した成長支援制度と次のように関係しています。</a:t>
            </a:r>
            <a:endParaRPr lang="en-US" altLang="ja-JP" sz="1400" dirty="0">
              <a:solidFill>
                <a:schemeClr val="accent1">
                  <a:lumMod val="50000"/>
                </a:schemeClr>
              </a:solidFill>
            </a:endParaRPr>
          </a:p>
          <a:p>
            <a:pPr marL="252000" indent="0" eaLnBrk="1" hangingPunct="1">
              <a:buFont typeface="Wingdings" pitchFamily="2" charset="2"/>
              <a:buNone/>
              <a:defRPr/>
            </a:pPr>
            <a:r>
              <a:rPr lang="ja-JP" altLang="en-US" sz="1400" dirty="0">
                <a:solidFill>
                  <a:schemeClr val="accent1">
                    <a:lumMod val="50000"/>
                  </a:schemeClr>
                </a:solidFill>
              </a:rPr>
              <a:t>成長支援制度は他の３つの制度を運営するための中心となるものです。</a:t>
            </a:r>
            <a:endParaRPr lang="en-US" altLang="ja-JP" sz="1400" dirty="0">
              <a:solidFill>
                <a:schemeClr val="accent1">
                  <a:lumMod val="50000"/>
                </a:schemeClr>
              </a:solidFill>
            </a:endParaRPr>
          </a:p>
        </p:txBody>
      </p:sp>
      <p:sp>
        <p:nvSpPr>
          <p:cNvPr id="4" name="フッター プレースホルダー 3">
            <a:extLst>
              <a:ext uri="{FF2B5EF4-FFF2-40B4-BE49-F238E27FC236}">
                <a16:creationId xmlns:a16="http://schemas.microsoft.com/office/drawing/2014/main" id="{BA00271D-A862-4B78-94A9-8AB91BC02CC4}"/>
              </a:ext>
            </a:extLst>
          </p:cNvPr>
          <p:cNvSpPr>
            <a:spLocks noGrp="1"/>
          </p:cNvSpPr>
          <p:nvPr>
            <p:ph type="ftr" sz="quarter" idx="10"/>
          </p:nvPr>
        </p:nvSpPr>
        <p:spPr>
          <a:xfrm>
            <a:off x="1258888" y="6524625"/>
            <a:ext cx="6848475" cy="333375"/>
          </a:xfrm>
          <a:noFill/>
          <a:ln w="9525">
            <a:noFill/>
            <a:miter lim="800000"/>
            <a:headEnd/>
            <a:tailEnd/>
          </a:ln>
          <a:effectLst/>
        </p:spPr>
        <p:txBody>
          <a:bodyPr vert="horz" wrap="square" lIns="91440" tIns="45720" rIns="91440" bIns="45720" numCol="1" anchor="t" anchorCtr="0" compatLnSpc="1">
            <a:prstTxWarp prst="textNoShape">
              <a:avLst/>
            </a:prstTxWarp>
          </a:bodyPr>
          <a:lstStyle/>
          <a:p>
            <a:pPr algn="ctr" fontAlgn="auto">
              <a:spcBef>
                <a:spcPts val="0"/>
              </a:spcBef>
              <a:spcAft>
                <a:spcPts val="0"/>
              </a:spcAft>
            </a:pPr>
            <a:r>
              <a:rPr lang="en-US" altLang="ja-JP" sz="1200">
                <a:solidFill>
                  <a:schemeClr val="accent1">
                    <a:lumMod val="75000"/>
                  </a:schemeClr>
                </a:solidFill>
                <a:latin typeface="Century Gothic" panose="020B0502020202020204" pitchFamily="34" charset="0"/>
                <a:ea typeface="+mn-ea"/>
                <a:cs typeface="+mn-cs"/>
              </a:rPr>
              <a:t>Copyright 2025 ENTOENTO Co. Ltd. All Rights Reserved.</a:t>
            </a:r>
            <a:endParaRPr lang="ja-JP" altLang="en-US" sz="1200" dirty="0">
              <a:solidFill>
                <a:schemeClr val="accent1">
                  <a:lumMod val="75000"/>
                </a:schemeClr>
              </a:solidFill>
              <a:latin typeface="Century Gothic" panose="020B0502020202020204" pitchFamily="34" charset="0"/>
              <a:ea typeface="+mn-ea"/>
              <a:cs typeface="+mn-cs"/>
            </a:endParaRPr>
          </a:p>
        </p:txBody>
      </p:sp>
      <p:grpSp>
        <p:nvGrpSpPr>
          <p:cNvPr id="8195" name="グループ化 8194">
            <a:extLst>
              <a:ext uri="{FF2B5EF4-FFF2-40B4-BE49-F238E27FC236}">
                <a16:creationId xmlns:a16="http://schemas.microsoft.com/office/drawing/2014/main" id="{F2E70643-022B-C380-1FBE-EF9D6A0BDD1B}"/>
              </a:ext>
            </a:extLst>
          </p:cNvPr>
          <p:cNvGrpSpPr/>
          <p:nvPr/>
        </p:nvGrpSpPr>
        <p:grpSpPr>
          <a:xfrm>
            <a:off x="3593043" y="1186836"/>
            <a:ext cx="5090191" cy="5286239"/>
            <a:chOff x="5494339" y="476672"/>
            <a:chExt cx="5090191" cy="5286239"/>
          </a:xfrm>
        </p:grpSpPr>
        <p:sp>
          <p:nvSpPr>
            <p:cNvPr id="14" name="左右矢印 15">
              <a:extLst>
                <a:ext uri="{FF2B5EF4-FFF2-40B4-BE49-F238E27FC236}">
                  <a16:creationId xmlns:a16="http://schemas.microsoft.com/office/drawing/2014/main" id="{62CF4992-00A3-0FEC-7F28-C2D182F67313}"/>
                </a:ext>
              </a:extLst>
            </p:cNvPr>
            <p:cNvSpPr>
              <a:spLocks noChangeAspect="1" noChangeArrowheads="1"/>
            </p:cNvSpPr>
            <p:nvPr/>
          </p:nvSpPr>
          <p:spPr bwMode="gray">
            <a:xfrm rot="16200000">
              <a:off x="7839956" y="2751934"/>
              <a:ext cx="413744" cy="254759"/>
            </a:xfrm>
            <a:prstGeom prst="leftRightArrow">
              <a:avLst>
                <a:gd name="adj1" fmla="val 50000"/>
                <a:gd name="adj2" fmla="val 50342"/>
              </a:avLst>
            </a:prstGeom>
            <a:solidFill>
              <a:schemeClr val="bg1"/>
            </a:solidFill>
            <a:ln w="25400" algn="ctr">
              <a:noFill/>
              <a:miter lim="800000"/>
              <a:headEnd/>
              <a:tailEnd/>
            </a:ln>
          </p:spPr>
          <p:txBody>
            <a:bodyPr vert="eaVert" anchor="ctr"/>
            <a:lstStyle/>
            <a:p>
              <a:pPr algn="ctr" eaLnBrk="1" fontAlgn="auto" hangingPunct="1">
                <a:spcBef>
                  <a:spcPts val="0"/>
                </a:spcBef>
                <a:spcAft>
                  <a:spcPts val="0"/>
                </a:spcAft>
                <a:defRPr/>
              </a:pPr>
              <a:endParaRPr lang="ja-JP" altLang="en-US" dirty="0">
                <a:solidFill>
                  <a:schemeClr val="lt1"/>
                </a:solidFill>
                <a:latin typeface="+mn-lt"/>
                <a:ea typeface="+mn-ea"/>
              </a:endParaRPr>
            </a:p>
          </p:txBody>
        </p:sp>
        <p:sp>
          <p:nvSpPr>
            <p:cNvPr id="15" name="左右矢印 19">
              <a:extLst>
                <a:ext uri="{FF2B5EF4-FFF2-40B4-BE49-F238E27FC236}">
                  <a16:creationId xmlns:a16="http://schemas.microsoft.com/office/drawing/2014/main" id="{F6064BB5-AFCE-35F4-D8DF-ADC9ED6DD05A}"/>
                </a:ext>
              </a:extLst>
            </p:cNvPr>
            <p:cNvSpPr/>
            <p:nvPr/>
          </p:nvSpPr>
          <p:spPr bwMode="gray">
            <a:xfrm rot="1706542">
              <a:off x="8616375" y="3692087"/>
              <a:ext cx="413744" cy="254759"/>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sp>
          <p:nvSpPr>
            <p:cNvPr id="16" name="左右矢印 20">
              <a:extLst>
                <a:ext uri="{FF2B5EF4-FFF2-40B4-BE49-F238E27FC236}">
                  <a16:creationId xmlns:a16="http://schemas.microsoft.com/office/drawing/2014/main" id="{EB300BCA-D52B-06F9-2F0A-69945BF6D7BC}"/>
                </a:ext>
              </a:extLst>
            </p:cNvPr>
            <p:cNvSpPr/>
            <p:nvPr/>
          </p:nvSpPr>
          <p:spPr bwMode="gray">
            <a:xfrm rot="19826098">
              <a:off x="7066483" y="3745161"/>
              <a:ext cx="413744" cy="256675"/>
            </a:xfrm>
            <a:prstGeom prst="leftRightArrow">
              <a:avLst>
                <a:gd name="adj1" fmla="val 50000"/>
                <a:gd name="adj2" fmla="val 503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dirty="0"/>
            </a:p>
          </p:txBody>
        </p:sp>
        <p:grpSp>
          <p:nvGrpSpPr>
            <p:cNvPr id="17" name="グループ化 16">
              <a:extLst>
                <a:ext uri="{FF2B5EF4-FFF2-40B4-BE49-F238E27FC236}">
                  <a16:creationId xmlns:a16="http://schemas.microsoft.com/office/drawing/2014/main" id="{E9C13A7E-E899-5108-A252-5973081A3DC8}"/>
                </a:ext>
              </a:extLst>
            </p:cNvPr>
            <p:cNvGrpSpPr/>
            <p:nvPr/>
          </p:nvGrpSpPr>
          <p:grpSpPr>
            <a:xfrm>
              <a:off x="5494339" y="476672"/>
              <a:ext cx="5090191" cy="5286239"/>
              <a:chOff x="611560" y="1236398"/>
              <a:chExt cx="5090191" cy="5286239"/>
            </a:xfrm>
          </p:grpSpPr>
          <p:grpSp>
            <p:nvGrpSpPr>
              <p:cNvPr id="18" name="グループ化 17">
                <a:extLst>
                  <a:ext uri="{FF2B5EF4-FFF2-40B4-BE49-F238E27FC236}">
                    <a16:creationId xmlns:a16="http://schemas.microsoft.com/office/drawing/2014/main" id="{EC4F3FD6-4638-70EE-EDF2-5D87A4BA170A}"/>
                  </a:ext>
                </a:extLst>
              </p:cNvPr>
              <p:cNvGrpSpPr/>
              <p:nvPr/>
            </p:nvGrpSpPr>
            <p:grpSpPr bwMode="gray">
              <a:xfrm>
                <a:off x="611560" y="1236398"/>
                <a:ext cx="5090191" cy="4859013"/>
                <a:chOff x="468313" y="1714500"/>
                <a:chExt cx="3775075" cy="3603625"/>
              </a:xfrm>
            </p:grpSpPr>
            <p:sp>
              <p:nvSpPr>
                <p:cNvPr id="22" name="二等辺三角形 21">
                  <a:extLst>
                    <a:ext uri="{FF2B5EF4-FFF2-40B4-BE49-F238E27FC236}">
                      <a16:creationId xmlns:a16="http://schemas.microsoft.com/office/drawing/2014/main" id="{2D59756F-C8DE-208E-E832-B3AEE5CC8E3D}"/>
                    </a:ext>
                  </a:extLst>
                </p:cNvPr>
                <p:cNvSpPr/>
                <p:nvPr/>
              </p:nvSpPr>
              <p:spPr bwMode="gray">
                <a:xfrm>
                  <a:off x="1412875" y="1714500"/>
                  <a:ext cx="1887538" cy="1801813"/>
                </a:xfrm>
                <a:prstGeom prst="triangle">
                  <a:avLst/>
                </a:prstGeom>
                <a:solidFill>
                  <a:srgbClr val="FF7C8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3" name="二等辺三角形 22">
                  <a:extLst>
                    <a:ext uri="{FF2B5EF4-FFF2-40B4-BE49-F238E27FC236}">
                      <a16:creationId xmlns:a16="http://schemas.microsoft.com/office/drawing/2014/main" id="{8985457D-D5C9-2D0C-4004-71EFE9A3D447}"/>
                    </a:ext>
                  </a:extLst>
                </p:cNvPr>
                <p:cNvSpPr/>
                <p:nvPr/>
              </p:nvSpPr>
              <p:spPr bwMode="gray">
                <a:xfrm>
                  <a:off x="468313" y="3516313"/>
                  <a:ext cx="1887537" cy="1801812"/>
                </a:xfrm>
                <a:prstGeom prst="triangl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4" name="二等辺三角形 23">
                  <a:extLst>
                    <a:ext uri="{FF2B5EF4-FFF2-40B4-BE49-F238E27FC236}">
                      <a16:creationId xmlns:a16="http://schemas.microsoft.com/office/drawing/2014/main" id="{F88CF1A3-4BF8-08CE-8ACD-FC7B1A09A424}"/>
                    </a:ext>
                  </a:extLst>
                </p:cNvPr>
                <p:cNvSpPr/>
                <p:nvPr/>
              </p:nvSpPr>
              <p:spPr bwMode="gray">
                <a:xfrm>
                  <a:off x="2355850" y="3516313"/>
                  <a:ext cx="1887538" cy="1801812"/>
                </a:xfrm>
                <a:prstGeom prst="triangl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25" name="二等辺三角形 24">
                  <a:extLst>
                    <a:ext uri="{FF2B5EF4-FFF2-40B4-BE49-F238E27FC236}">
                      <a16:creationId xmlns:a16="http://schemas.microsoft.com/office/drawing/2014/main" id="{062E35CE-EF70-54B4-E551-A380AF9A874B}"/>
                    </a:ext>
                  </a:extLst>
                </p:cNvPr>
                <p:cNvSpPr>
                  <a:spLocks noChangeAspect="1" noChangeArrowheads="1"/>
                </p:cNvSpPr>
                <p:nvPr/>
              </p:nvSpPr>
              <p:spPr bwMode="gray">
                <a:xfrm rot="10800000">
                  <a:off x="1412875" y="3516313"/>
                  <a:ext cx="1887538" cy="1801812"/>
                </a:xfrm>
                <a:prstGeom prst="triangle">
                  <a:avLst>
                    <a:gd name="adj" fmla="val 50000"/>
                  </a:avLst>
                </a:prstGeom>
                <a:solidFill>
                  <a:srgbClr val="FFC000"/>
                </a:solidFill>
                <a:ln w="25400" algn="ctr">
                  <a:solidFill>
                    <a:schemeClr val="bg1"/>
                  </a:solidFill>
                  <a:miter lim="800000"/>
                  <a:headEnd/>
                  <a:tailEnd/>
                </a:ln>
              </p:spPr>
              <p:txBody>
                <a:bodyPr rot="10800000" anchor="ctr"/>
                <a:lstStyle/>
                <a:p>
                  <a:pPr algn="ctr" eaLnBrk="1" hangingPunct="1">
                    <a:defRPr/>
                  </a:pPr>
                  <a:endParaRPr lang="ja-JP" altLang="en-US" dirty="0">
                    <a:solidFill>
                      <a:schemeClr val="lt1"/>
                    </a:solidFill>
                    <a:latin typeface="+mn-lt"/>
                    <a:ea typeface="+mn-ea"/>
                  </a:endParaRPr>
                </a:p>
              </p:txBody>
            </p:sp>
          </p:grpSp>
          <p:sp>
            <p:nvSpPr>
              <p:cNvPr id="19" name="円弧 11">
                <a:extLst>
                  <a:ext uri="{FF2B5EF4-FFF2-40B4-BE49-F238E27FC236}">
                    <a16:creationId xmlns:a16="http://schemas.microsoft.com/office/drawing/2014/main" id="{BFC162B0-D70D-A394-AB6D-F6D51D9458F9}"/>
                  </a:ext>
                </a:extLst>
              </p:cNvPr>
              <p:cNvSpPr>
                <a:spLocks noChangeAspect="1" noChangeArrowheads="1"/>
              </p:cNvSpPr>
              <p:nvPr/>
            </p:nvSpPr>
            <p:spPr bwMode="gray">
              <a:xfrm rot="15020529">
                <a:off x="1508919" y="3106825"/>
                <a:ext cx="1115992" cy="1131523"/>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vert="eaVert" anchor="ctr"/>
              <a:lstStyle/>
              <a:p>
                <a:pPr algn="ctr" eaLnBrk="1" hangingPunct="1">
                  <a:defRPr/>
                </a:pPr>
                <a:endParaRPr lang="ja-JP" altLang="en-US" dirty="0">
                  <a:latin typeface="+mn-lt"/>
                  <a:ea typeface="+mn-ea"/>
                </a:endParaRPr>
              </a:p>
            </p:txBody>
          </p:sp>
          <p:sp>
            <p:nvSpPr>
              <p:cNvPr id="20" name="円弧 12">
                <a:extLst>
                  <a:ext uri="{FF2B5EF4-FFF2-40B4-BE49-F238E27FC236}">
                    <a16:creationId xmlns:a16="http://schemas.microsoft.com/office/drawing/2014/main" id="{A211A8D1-AD20-94C6-7388-4045261F13DA}"/>
                  </a:ext>
                </a:extLst>
              </p:cNvPr>
              <p:cNvSpPr>
                <a:spLocks noChangeAspect="1" noChangeArrowheads="1"/>
              </p:cNvSpPr>
              <p:nvPr/>
            </p:nvSpPr>
            <p:spPr bwMode="gray">
              <a:xfrm rot="7995131">
                <a:off x="2404036" y="5140288"/>
                <a:ext cx="1372109" cy="1392589"/>
              </a:xfrm>
              <a:custGeom>
                <a:avLst/>
                <a:gdLst>
                  <a:gd name="T0" fmla="*/ 398526 w 1328819"/>
                  <a:gd name="T1" fmla="*/ 56312 h 1347759"/>
                  <a:gd name="T2" fmla="*/ 664410 w 1328819"/>
                  <a:gd name="T3" fmla="*/ 673880 h 1347759"/>
                  <a:gd name="T4" fmla="*/ 1259147 w 1328819"/>
                  <a:gd name="T5" fmla="*/ 974290 h 1347759"/>
                  <a:gd name="T6" fmla="*/ 11796480 60000 65536"/>
                  <a:gd name="T7" fmla="*/ 11796480 60000 65536"/>
                  <a:gd name="T8" fmla="*/ 5898240 60000 65536"/>
                  <a:gd name="T9" fmla="*/ 398526 w 1328819"/>
                  <a:gd name="T10" fmla="*/ 0 h 1347759"/>
                  <a:gd name="T11" fmla="*/ 1328819 w 1328819"/>
                  <a:gd name="T12" fmla="*/ 974290 h 1347759"/>
                </a:gdLst>
                <a:ahLst/>
                <a:cxnLst>
                  <a:cxn ang="T6">
                    <a:pos x="T0" y="T1"/>
                  </a:cxn>
                  <a:cxn ang="T7">
                    <a:pos x="T2" y="T3"/>
                  </a:cxn>
                  <a:cxn ang="T8">
                    <a:pos x="T4" y="T5"/>
                  </a:cxn>
                </a:cxnLst>
                <a:rect l="T9" t="T10" r="T11" b="T12"/>
                <a:pathLst>
                  <a:path w="1328819" h="1347759" stroke="0">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lnTo>
                      <a:pt x="664410" y="673880"/>
                    </a:lnTo>
                    <a:close/>
                  </a:path>
                  <a:path w="1328819" h="1347759" fill="none">
                    <a:moveTo>
                      <a:pt x="398526" y="56312"/>
                    </a:moveTo>
                    <a:lnTo>
                      <a:pt x="398525" y="56311"/>
                    </a:lnTo>
                    <a:cubicBezTo>
                      <a:pt x="482385" y="19171"/>
                      <a:pt x="572904" y="-1"/>
                      <a:pt x="664410" y="0"/>
                    </a:cubicBezTo>
                    <a:cubicBezTo>
                      <a:pt x="1031353" y="0"/>
                      <a:pt x="1328820" y="301706"/>
                      <a:pt x="1328820" y="673880"/>
                    </a:cubicBezTo>
                    <a:cubicBezTo>
                      <a:pt x="1328820" y="778135"/>
                      <a:pt x="1304970" y="880969"/>
                      <a:pt x="1259146" y="974291"/>
                    </a:cubicBezTo>
                  </a:path>
                </a:pathLst>
              </a:custGeom>
              <a:noFill/>
              <a:ln w="38100" algn="ctr">
                <a:solidFill>
                  <a:srgbClr val="969696"/>
                </a:solidFill>
                <a:miter lim="800000"/>
                <a:headEnd type="arrow" w="med" len="med"/>
                <a:tailEnd type="arrow" w="med" len="med"/>
              </a:ln>
            </p:spPr>
            <p:txBody>
              <a:bodyPr rot="10800000" vert="eaVert" anchor="ctr"/>
              <a:lstStyle/>
              <a:p>
                <a:pPr algn="ctr" eaLnBrk="1" hangingPunct="1">
                  <a:defRPr/>
                </a:pPr>
                <a:endParaRPr lang="ja-JP" altLang="en-US" dirty="0">
                  <a:latin typeface="+mn-lt"/>
                  <a:ea typeface="+mn-ea"/>
                </a:endParaRPr>
              </a:p>
            </p:txBody>
          </p:sp>
          <p:sp>
            <p:nvSpPr>
              <p:cNvPr id="21" name="円弧 20">
                <a:extLst>
                  <a:ext uri="{FF2B5EF4-FFF2-40B4-BE49-F238E27FC236}">
                    <a16:creationId xmlns:a16="http://schemas.microsoft.com/office/drawing/2014/main" id="{32CB3B95-217F-91AE-89DE-37C7205934EB}"/>
                  </a:ext>
                </a:extLst>
              </p:cNvPr>
              <p:cNvSpPr/>
              <p:nvPr/>
            </p:nvSpPr>
            <p:spPr bwMode="gray">
              <a:xfrm rot="1007463">
                <a:off x="3719060" y="3108482"/>
                <a:ext cx="1044082" cy="1084115"/>
              </a:xfrm>
              <a:prstGeom prst="arc">
                <a:avLst>
                  <a:gd name="adj1" fmla="val 14802385"/>
                  <a:gd name="adj2" fmla="val 1607939"/>
                </a:avLst>
              </a:prstGeom>
              <a:ln w="38100">
                <a:solidFill>
                  <a:srgbClr val="969696"/>
                </a:solidFill>
                <a:headEnd type="arrow"/>
                <a:tailEnd type="arrow"/>
              </a:ln>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ja-JP" altLang="en-US" dirty="0"/>
              </a:p>
            </p:txBody>
          </p:sp>
        </p:grpSp>
        <p:sp>
          <p:nvSpPr>
            <p:cNvPr id="26" name="テキスト ボックス 18">
              <a:extLst>
                <a:ext uri="{FF2B5EF4-FFF2-40B4-BE49-F238E27FC236}">
                  <a16:creationId xmlns:a16="http://schemas.microsoft.com/office/drawing/2014/main" id="{C00AD932-F7C9-90C7-BF50-9B14CD6649B0}"/>
                </a:ext>
              </a:extLst>
            </p:cNvPr>
            <p:cNvSpPr txBox="1">
              <a:spLocks noChangeAspect="1" noChangeArrowheads="1"/>
            </p:cNvSpPr>
            <p:nvPr/>
          </p:nvSpPr>
          <p:spPr bwMode="black">
            <a:xfrm>
              <a:off x="7115153" y="1575449"/>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教育制度</a:t>
              </a:r>
            </a:p>
          </p:txBody>
        </p:sp>
        <p:sp>
          <p:nvSpPr>
            <p:cNvPr id="27" name="テキスト ボックス 21">
              <a:extLst>
                <a:ext uri="{FF2B5EF4-FFF2-40B4-BE49-F238E27FC236}">
                  <a16:creationId xmlns:a16="http://schemas.microsoft.com/office/drawing/2014/main" id="{39B67D7E-E8B1-4894-AF97-3F8E44B69A22}"/>
                </a:ext>
              </a:extLst>
            </p:cNvPr>
            <p:cNvSpPr txBox="1">
              <a:spLocks noChangeAspect="1" noChangeArrowheads="1"/>
            </p:cNvSpPr>
            <p:nvPr/>
          </p:nvSpPr>
          <p:spPr bwMode="black">
            <a:xfrm>
              <a:off x="7102256" y="3154475"/>
              <a:ext cx="1846932" cy="32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latin typeface="HGSｺﾞｼｯｸE" panose="020B0900000000000000" pitchFamily="50" charset="-128"/>
                  <a:ea typeface="HGSｺﾞｼｯｸE" panose="020B0900000000000000" pitchFamily="50" charset="-128"/>
                </a:rPr>
                <a:t>成長支援制度</a:t>
              </a:r>
            </a:p>
          </p:txBody>
        </p:sp>
        <p:sp>
          <p:nvSpPr>
            <p:cNvPr id="28" name="テキスト ボックス 22">
              <a:extLst>
                <a:ext uri="{FF2B5EF4-FFF2-40B4-BE49-F238E27FC236}">
                  <a16:creationId xmlns:a16="http://schemas.microsoft.com/office/drawing/2014/main" id="{E12CCF96-B965-AD2B-D5AD-35026679B755}"/>
                </a:ext>
              </a:extLst>
            </p:cNvPr>
            <p:cNvSpPr txBox="1">
              <a:spLocks noChangeAspect="1" noChangeArrowheads="1"/>
            </p:cNvSpPr>
            <p:nvPr/>
          </p:nvSpPr>
          <p:spPr bwMode="black">
            <a:xfrm>
              <a:off x="5814551" y="3943623"/>
              <a:ext cx="1848561" cy="34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賃金制度</a:t>
              </a:r>
            </a:p>
          </p:txBody>
        </p:sp>
        <p:sp>
          <p:nvSpPr>
            <p:cNvPr id="29" name="テキスト ボックス 23">
              <a:extLst>
                <a:ext uri="{FF2B5EF4-FFF2-40B4-BE49-F238E27FC236}">
                  <a16:creationId xmlns:a16="http://schemas.microsoft.com/office/drawing/2014/main" id="{FC3DA836-E4FB-FF2F-95D2-CB5528BB6A3A}"/>
                </a:ext>
              </a:extLst>
            </p:cNvPr>
            <p:cNvSpPr txBox="1">
              <a:spLocks noChangeAspect="1" noChangeArrowheads="1"/>
            </p:cNvSpPr>
            <p:nvPr/>
          </p:nvSpPr>
          <p:spPr bwMode="black">
            <a:xfrm>
              <a:off x="8422454" y="3885203"/>
              <a:ext cx="1688361" cy="5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Wingdings" panose="05000000000000000000" pitchFamily="2" charset="2"/>
                <a:buChar char="l"/>
                <a:defRPr kumimoji="1" sz="3200">
                  <a:solidFill>
                    <a:schemeClr val="tx1"/>
                  </a:solidFill>
                  <a:latin typeface="ＭＳ ゴシック" panose="020B0609070205080204" pitchFamily="49" charset="-128"/>
                  <a:ea typeface="ＭＳ ゴシック" panose="020B0609070205080204" pitchFamily="49" charset="-128"/>
                </a:defRPr>
              </a:lvl1pPr>
              <a:lvl2pPr marL="742950" indent="-285750">
                <a:spcBef>
                  <a:spcPct val="20000"/>
                </a:spcBef>
                <a:buFont typeface="Wingdings" panose="05000000000000000000" pitchFamily="2" charset="2"/>
                <a:buChar char="l"/>
                <a:defRPr kumimoji="1" sz="1600">
                  <a:solidFill>
                    <a:schemeClr val="tx1"/>
                  </a:solidFill>
                  <a:latin typeface="ＭＳ ゴシック" panose="020B0609070205080204" pitchFamily="49" charset="-128"/>
                  <a:ea typeface="ＭＳ ゴシック" panose="020B0609070205080204" pitchFamily="49" charset="-128"/>
                </a:defRPr>
              </a:lvl2pPr>
              <a:lvl3pPr marL="1143000" indent="-228600">
                <a:spcBef>
                  <a:spcPct val="20000"/>
                </a:spcBef>
                <a:buFont typeface="Wingdings" panose="05000000000000000000" pitchFamily="2" charset="2"/>
                <a:buChar char="l"/>
                <a:defRPr kumimoji="1" sz="1400">
                  <a:solidFill>
                    <a:schemeClr val="tx1"/>
                  </a:solidFill>
                  <a:latin typeface="ＭＳ ゴシック" panose="020B0609070205080204" pitchFamily="49" charset="-128"/>
                  <a:ea typeface="ＭＳ ゴシック" panose="020B0609070205080204" pitchFamily="49" charset="-128"/>
                </a:defRPr>
              </a:lvl3pPr>
              <a:lvl4pPr marL="16002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4pPr>
              <a:lvl5pPr marL="2057400" indent="-228600">
                <a:spcBef>
                  <a:spcPct val="20000"/>
                </a:spcBef>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5pPr>
              <a:lvl6pPr marL="25146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6pPr>
              <a:lvl7pPr marL="29718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7pPr>
              <a:lvl8pPr marL="34290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8pPr>
              <a:lvl9pPr marL="3886200" indent="-228600" eaLnBrk="0" fontAlgn="base" hangingPunct="0">
                <a:spcBef>
                  <a:spcPct val="20000"/>
                </a:spcBef>
                <a:spcAft>
                  <a:spcPct val="0"/>
                </a:spcAft>
                <a:buFont typeface="Wingdings" panose="05000000000000000000" pitchFamily="2" charset="2"/>
                <a:buChar char="l"/>
                <a:defRPr kumimoji="1" sz="1200">
                  <a:solidFill>
                    <a:schemeClr val="tx1"/>
                  </a:solidFill>
                  <a:latin typeface="ＭＳ ゴシック" panose="020B0609070205080204" pitchFamily="49" charset="-128"/>
                  <a:ea typeface="ＭＳ ゴシック" panose="020B0609070205080204" pitchFamily="49" charset="-128"/>
                </a:defRPr>
              </a:lvl9pPr>
            </a:lstStyle>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ステップ</a:t>
              </a:r>
              <a:endParaRPr lang="en-US" altLang="ja-JP" sz="1600" dirty="0">
                <a:solidFill>
                  <a:schemeClr val="bg1"/>
                </a:solidFill>
                <a:latin typeface="HGSｺﾞｼｯｸE" panose="020B0900000000000000" pitchFamily="50" charset="-128"/>
                <a:ea typeface="HGSｺﾞｼｯｸE" panose="020B0900000000000000" pitchFamily="50" charset="-128"/>
              </a:endParaRPr>
            </a:p>
            <a:p>
              <a:pPr algn="ctr" eaLnBrk="1" hangingPunct="1">
                <a:spcBef>
                  <a:spcPct val="0"/>
                </a:spcBef>
                <a:buFontTx/>
                <a:buNone/>
              </a:pPr>
              <a:r>
                <a:rPr lang="ja-JP" altLang="en-US" sz="1600" dirty="0">
                  <a:solidFill>
                    <a:schemeClr val="bg1"/>
                  </a:solidFill>
                  <a:latin typeface="HGSｺﾞｼｯｸE" panose="020B0900000000000000" pitchFamily="50" charset="-128"/>
                  <a:ea typeface="HGSｺﾞｼｯｸE" panose="020B0900000000000000" pitchFamily="50" charset="-128"/>
                </a:rPr>
                <a:t>アップ制度</a:t>
              </a:r>
            </a:p>
          </p:txBody>
        </p:sp>
        <p:sp>
          <p:nvSpPr>
            <p:cNvPr id="30" name="テキスト ボックス 29">
              <a:extLst>
                <a:ext uri="{FF2B5EF4-FFF2-40B4-BE49-F238E27FC236}">
                  <a16:creationId xmlns:a16="http://schemas.microsoft.com/office/drawing/2014/main" id="{C009276F-C1D6-ECC1-49F0-F4554AEF6B30}"/>
                </a:ext>
              </a:extLst>
            </p:cNvPr>
            <p:cNvSpPr txBox="1"/>
            <p:nvPr/>
          </p:nvSpPr>
          <p:spPr bwMode="black">
            <a:xfrm>
              <a:off x="5970249" y="4343230"/>
              <a:ext cx="1593273" cy="784061"/>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会社の業績と社員の成長によって賃金（昇給・賞与）がどのように決まるか明らかにする制度です</a:t>
              </a:r>
            </a:p>
          </p:txBody>
        </p:sp>
        <p:sp>
          <p:nvSpPr>
            <p:cNvPr id="31" name="テキスト ボックス 30">
              <a:extLst>
                <a:ext uri="{FF2B5EF4-FFF2-40B4-BE49-F238E27FC236}">
                  <a16:creationId xmlns:a16="http://schemas.microsoft.com/office/drawing/2014/main" id="{D3859D30-3EEA-12D6-C275-792C5A2C5551}"/>
                </a:ext>
              </a:extLst>
            </p:cNvPr>
            <p:cNvSpPr txBox="1"/>
            <p:nvPr/>
          </p:nvSpPr>
          <p:spPr bwMode="black">
            <a:xfrm>
              <a:off x="7426381" y="3536722"/>
              <a:ext cx="1257781" cy="784061"/>
            </a:xfrm>
            <a:prstGeom prst="rect">
              <a:avLst/>
            </a:prstGeom>
            <a:noFill/>
          </p:spPr>
          <p:txBody>
            <a:bodyPr wrap="square">
              <a:spAutoFit/>
            </a:bodyPr>
            <a:lstStyle/>
            <a:p>
              <a:pPr marL="0" lvl="1" eaLnBrk="1" hangingPunct="1">
                <a:lnSpc>
                  <a:spcPts val="1400"/>
                </a:lnSpc>
                <a:spcBef>
                  <a:spcPts val="600"/>
                </a:spcBef>
              </a:pPr>
              <a:r>
                <a:rPr lang="ja-JP" altLang="en-US" sz="1000" dirty="0">
                  <a:latin typeface="BIZ UDゴシック" panose="020B0400000000000000" pitchFamily="49" charset="-128"/>
                  <a:ea typeface="BIZ UDゴシック" panose="020B0400000000000000" pitchFamily="49" charset="-128"/>
                </a:rPr>
                <a:t>社員が入社してから退職するまで継続的に成長を支援する制度です</a:t>
              </a:r>
            </a:p>
          </p:txBody>
        </p:sp>
        <p:sp>
          <p:nvSpPr>
            <p:cNvPr id="8192" name="テキスト ボックス 8191">
              <a:extLst>
                <a:ext uri="{FF2B5EF4-FFF2-40B4-BE49-F238E27FC236}">
                  <a16:creationId xmlns:a16="http://schemas.microsoft.com/office/drawing/2014/main" id="{E19401C9-6ED2-466D-C8CB-98ECAECA48B1}"/>
                </a:ext>
              </a:extLst>
            </p:cNvPr>
            <p:cNvSpPr txBox="1"/>
            <p:nvPr/>
          </p:nvSpPr>
          <p:spPr bwMode="black">
            <a:xfrm>
              <a:off x="7416432" y="2005076"/>
              <a:ext cx="1344120" cy="404376"/>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社員の成長を組織的に支援する制度です</a:t>
              </a:r>
            </a:p>
          </p:txBody>
        </p:sp>
        <p:sp>
          <p:nvSpPr>
            <p:cNvPr id="8193" name="テキスト ボックス 8192">
              <a:extLst>
                <a:ext uri="{FF2B5EF4-FFF2-40B4-BE49-F238E27FC236}">
                  <a16:creationId xmlns:a16="http://schemas.microsoft.com/office/drawing/2014/main" id="{A3131B42-D1AC-3268-BCE0-FCF04AB491F7}"/>
                </a:ext>
              </a:extLst>
            </p:cNvPr>
            <p:cNvSpPr txBox="1"/>
            <p:nvPr/>
          </p:nvSpPr>
          <p:spPr bwMode="black">
            <a:xfrm>
              <a:off x="8584224" y="4472990"/>
              <a:ext cx="1517591" cy="746035"/>
            </a:xfrm>
            <a:prstGeom prst="rect">
              <a:avLst/>
            </a:prstGeom>
            <a:noFill/>
          </p:spPr>
          <p:txBody>
            <a:bodyPr wrap="square">
              <a:spAutoFit/>
            </a:bodyPr>
            <a:lstStyle/>
            <a:p>
              <a:pPr marL="0" lvl="1" eaLnBrk="1" hangingPunct="1">
                <a:lnSpc>
                  <a:spcPts val="1400"/>
                </a:lnSpc>
                <a:spcBef>
                  <a:spcPts val="600"/>
                </a:spcBef>
              </a:pPr>
              <a:r>
                <a:rPr lang="ja-JP" altLang="en-US" sz="1000" dirty="0">
                  <a:solidFill>
                    <a:schemeClr val="bg1"/>
                  </a:solidFill>
                  <a:latin typeface="BIZ UDゴシック" panose="020B0400000000000000" pitchFamily="49" charset="-128"/>
                  <a:ea typeface="BIZ UDゴシック" panose="020B0400000000000000" pitchFamily="49" charset="-128"/>
                </a:rPr>
                <a:t>社員が組織の中で、どこまで成長したか確認するとともに成長の目標を設定する制度です</a:t>
              </a:r>
            </a:p>
          </p:txBody>
        </p:sp>
      </p:grpSp>
      <p:sp>
        <p:nvSpPr>
          <p:cNvPr id="2" name="スライド番号プレースホルダー 1">
            <a:extLst>
              <a:ext uri="{FF2B5EF4-FFF2-40B4-BE49-F238E27FC236}">
                <a16:creationId xmlns:a16="http://schemas.microsoft.com/office/drawing/2014/main" id="{37D876BA-AE21-1E8A-6D6A-2AA1934EA82C}"/>
              </a:ext>
            </a:extLst>
          </p:cNvPr>
          <p:cNvSpPr>
            <a:spLocks noGrp="1"/>
          </p:cNvSpPr>
          <p:nvPr>
            <p:ph type="sldNum" sz="quarter" idx="12"/>
          </p:nvPr>
        </p:nvSpPr>
        <p:spPr/>
        <p:txBody>
          <a:bodyPr/>
          <a:lstStyle/>
          <a:p>
            <a:pPr>
              <a:defRPr/>
            </a:pPr>
            <a:fld id="{9220612B-C628-4C50-B197-07DF79448337}" type="slidenum">
              <a:rPr lang="ja-JP" altLang="en-US" smtClean="0"/>
              <a:pPr>
                <a:defRPr/>
              </a:pPr>
              <a:t>3</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a:extLst>
              <a:ext uri="{FF2B5EF4-FFF2-40B4-BE49-F238E27FC236}">
                <a16:creationId xmlns:a16="http://schemas.microsoft.com/office/drawing/2014/main" id="{C3B7E968-49C2-4900-AF8B-E93AF8934528}"/>
              </a:ext>
            </a:extLst>
          </p:cNvPr>
          <p:cNvSpPr>
            <a:spLocks noGrp="1" noChangeArrowheads="1"/>
          </p:cNvSpPr>
          <p:nvPr>
            <p:ph type="title"/>
          </p:nvPr>
        </p:nvSpPr>
        <p:spPr>
          <a:xfrm>
            <a:off x="323850" y="260350"/>
            <a:ext cx="8134350" cy="865188"/>
          </a:xfrm>
        </p:spPr>
        <p:txBody>
          <a:bodyPr/>
          <a:lstStyle/>
          <a:p>
            <a:pPr eaLnBrk="1" hangingPunct="1"/>
            <a:r>
              <a:rPr lang="ja-JP" altLang="en-US" dirty="0"/>
              <a:t>３．成長支援制度について</a:t>
            </a:r>
          </a:p>
        </p:txBody>
      </p:sp>
      <p:sp>
        <p:nvSpPr>
          <p:cNvPr id="10243" name="コンテンツ プレースホルダー 2">
            <a:extLst>
              <a:ext uri="{FF2B5EF4-FFF2-40B4-BE49-F238E27FC236}">
                <a16:creationId xmlns:a16="http://schemas.microsoft.com/office/drawing/2014/main" id="{D0308010-0717-4E2B-A1AF-8523F8E352B7}"/>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None/>
            </a:pPr>
            <a:r>
              <a:rPr lang="ja-JP" altLang="en-US" dirty="0"/>
              <a:t>成長支援制度運用フロー図　</a:t>
            </a:r>
          </a:p>
        </p:txBody>
      </p:sp>
      <p:sp>
        <p:nvSpPr>
          <p:cNvPr id="32" name="テキスト ボックス 6">
            <a:extLst>
              <a:ext uri="{FF2B5EF4-FFF2-40B4-BE49-F238E27FC236}">
                <a16:creationId xmlns:a16="http://schemas.microsoft.com/office/drawing/2014/main" id="{097DCA8F-D406-49DB-B1C9-E0D076DBDD8A}"/>
              </a:ext>
            </a:extLst>
          </p:cNvPr>
          <p:cNvSpPr txBox="1">
            <a:spLocks noChangeArrowheads="1"/>
          </p:cNvSpPr>
          <p:nvPr/>
        </p:nvSpPr>
        <p:spPr bwMode="auto">
          <a:xfrm>
            <a:off x="5652120" y="0"/>
            <a:ext cx="3491880"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36" name="フッター プレースホルダー 3">
            <a:extLst>
              <a:ext uri="{FF2B5EF4-FFF2-40B4-BE49-F238E27FC236}">
                <a16:creationId xmlns:a16="http://schemas.microsoft.com/office/drawing/2014/main" id="{806F4149-49D4-4445-9607-4CB098268CAB}"/>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graphicFrame>
        <p:nvGraphicFramePr>
          <p:cNvPr id="2" name="オブジェクト 1">
            <a:extLst>
              <a:ext uri="{FF2B5EF4-FFF2-40B4-BE49-F238E27FC236}">
                <a16:creationId xmlns:a16="http://schemas.microsoft.com/office/drawing/2014/main" id="{B1CC3FCF-736F-46B0-F606-0E00052A5E6D}"/>
              </a:ext>
            </a:extLst>
          </p:cNvPr>
          <p:cNvGraphicFramePr>
            <a:graphicFrameLocks noChangeAspect="1"/>
          </p:cNvGraphicFramePr>
          <p:nvPr>
            <p:extLst>
              <p:ext uri="{D42A27DB-BD31-4B8C-83A1-F6EECF244321}">
                <p14:modId xmlns:p14="http://schemas.microsoft.com/office/powerpoint/2010/main" val="2340601503"/>
              </p:ext>
            </p:extLst>
          </p:nvPr>
        </p:nvGraphicFramePr>
        <p:xfrm>
          <a:off x="1679574" y="1656904"/>
          <a:ext cx="5916761" cy="4940746"/>
        </p:xfrm>
        <a:graphic>
          <a:graphicData uri="http://schemas.openxmlformats.org/presentationml/2006/ole">
            <mc:AlternateContent xmlns:mc="http://schemas.openxmlformats.org/markup-compatibility/2006">
              <mc:Choice xmlns:v="urn:schemas-microsoft-com:vml" Requires="v">
                <p:oleObj name="Worksheet" r:id="rId2" imgW="7210500" imgH="5905564" progId="Excel.Sheet.8">
                  <p:embed/>
                </p:oleObj>
              </mc:Choice>
              <mc:Fallback>
                <p:oleObj name="Worksheet" r:id="rId2" imgW="7210500" imgH="5905564" progId="Excel.Sheet.8">
                  <p:embed/>
                  <p:pic>
                    <p:nvPicPr>
                      <p:cNvPr id="39" name="オブジェクト 38">
                        <a:extLst>
                          <a:ext uri="{FF2B5EF4-FFF2-40B4-BE49-F238E27FC236}">
                            <a16:creationId xmlns:a16="http://schemas.microsoft.com/office/drawing/2014/main" id="{80E8E025-3763-DBE3-6451-C71E5B8E2036}"/>
                          </a:ext>
                        </a:extLst>
                      </p:cNvPr>
                      <p:cNvPicPr/>
                      <p:nvPr/>
                    </p:nvPicPr>
                    <p:blipFill>
                      <a:blip r:embed="rId3"/>
                      <a:stretch>
                        <a:fillRect/>
                      </a:stretch>
                    </p:blipFill>
                    <p:spPr>
                      <a:xfrm>
                        <a:off x="1679574" y="1656904"/>
                        <a:ext cx="5916761" cy="4940746"/>
                      </a:xfrm>
                      <a:prstGeom prst="rect">
                        <a:avLst/>
                      </a:prstGeom>
                    </p:spPr>
                  </p:pic>
                </p:oleObj>
              </mc:Fallback>
            </mc:AlternateContent>
          </a:graphicData>
        </a:graphic>
      </p:graphicFrame>
      <p:sp>
        <p:nvSpPr>
          <p:cNvPr id="3" name="スライド番号プレースホルダー 2">
            <a:extLst>
              <a:ext uri="{FF2B5EF4-FFF2-40B4-BE49-F238E27FC236}">
                <a16:creationId xmlns:a16="http://schemas.microsoft.com/office/drawing/2014/main" id="{F9CF8B61-5EE6-E765-95BB-11E6889A7CFD}"/>
              </a:ext>
            </a:extLst>
          </p:cNvPr>
          <p:cNvSpPr>
            <a:spLocks noGrp="1"/>
          </p:cNvSpPr>
          <p:nvPr>
            <p:ph type="sldNum" sz="quarter" idx="12"/>
          </p:nvPr>
        </p:nvSpPr>
        <p:spPr/>
        <p:txBody>
          <a:bodyPr/>
          <a:lstStyle/>
          <a:p>
            <a:pPr>
              <a:defRPr/>
            </a:pPr>
            <a:fld id="{9220612B-C628-4C50-B197-07DF79448337}" type="slidenum">
              <a:rPr lang="ja-JP" altLang="en-US" smtClean="0"/>
              <a:pPr>
                <a:defRPr/>
              </a:pPr>
              <a:t>4</a:t>
            </a:fld>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824DC69E-0F1B-43FE-9F23-DBC7B7970371}"/>
              </a:ext>
            </a:extLst>
          </p:cNvPr>
          <p:cNvGrpSpPr/>
          <p:nvPr/>
        </p:nvGrpSpPr>
        <p:grpSpPr>
          <a:xfrm>
            <a:off x="643052" y="1666713"/>
            <a:ext cx="7196480" cy="4354575"/>
            <a:chOff x="496804" y="1666713"/>
            <a:chExt cx="7196480" cy="4354575"/>
          </a:xfrm>
        </p:grpSpPr>
        <p:cxnSp>
          <p:nvCxnSpPr>
            <p:cNvPr id="9" name="直線矢印コネクタ 8">
              <a:extLst>
                <a:ext uri="{FF2B5EF4-FFF2-40B4-BE49-F238E27FC236}">
                  <a16:creationId xmlns:a16="http://schemas.microsoft.com/office/drawing/2014/main" id="{5BEA6567-B123-4E20-980E-9883494C85AB}"/>
                </a:ext>
              </a:extLst>
            </p:cNvPr>
            <p:cNvCxnSpPr/>
            <p:nvPr/>
          </p:nvCxnSpPr>
          <p:spPr>
            <a:xfrm flipV="1">
              <a:off x="496804" y="1681163"/>
              <a:ext cx="0" cy="4340125"/>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1" name="直線矢印コネクタ 10">
              <a:extLst>
                <a:ext uri="{FF2B5EF4-FFF2-40B4-BE49-F238E27FC236}">
                  <a16:creationId xmlns:a16="http://schemas.microsoft.com/office/drawing/2014/main" id="{CB967B74-5869-4C45-9E4A-7F2BBBD1C6E6}"/>
                </a:ext>
              </a:extLst>
            </p:cNvPr>
            <p:cNvCxnSpPr/>
            <p:nvPr/>
          </p:nvCxnSpPr>
          <p:spPr>
            <a:xfrm>
              <a:off x="496804" y="6021288"/>
              <a:ext cx="7196480" cy="0"/>
            </a:xfrm>
            <a:prstGeom prst="straightConnector1">
              <a:avLst/>
            </a:prstGeom>
            <a:ln>
              <a:solidFill>
                <a:schemeClr val="accent1">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44" name="正方形/長方形 43">
              <a:extLst>
                <a:ext uri="{FF2B5EF4-FFF2-40B4-BE49-F238E27FC236}">
                  <a16:creationId xmlns:a16="http://schemas.microsoft.com/office/drawing/2014/main" id="{DCAD8357-0D73-42C8-A89E-622773D59A07}"/>
                </a:ext>
              </a:extLst>
            </p:cNvPr>
            <p:cNvSpPr/>
            <p:nvPr/>
          </p:nvSpPr>
          <p:spPr>
            <a:xfrm>
              <a:off x="1293812" y="5058735"/>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BA64B72E-38F2-4CDC-B082-4C6542B241A3}"/>
                </a:ext>
              </a:extLst>
            </p:cNvPr>
            <p:cNvSpPr/>
            <p:nvPr/>
          </p:nvSpPr>
          <p:spPr>
            <a:xfrm>
              <a:off x="2092779" y="4582377"/>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6" name="正方形/長方形 45">
              <a:extLst>
                <a:ext uri="{FF2B5EF4-FFF2-40B4-BE49-F238E27FC236}">
                  <a16:creationId xmlns:a16="http://schemas.microsoft.com/office/drawing/2014/main" id="{D628B332-B664-45C9-B966-9E569F401FAC}"/>
                </a:ext>
              </a:extLst>
            </p:cNvPr>
            <p:cNvSpPr/>
            <p:nvPr/>
          </p:nvSpPr>
          <p:spPr>
            <a:xfrm>
              <a:off x="2894012" y="408623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7" name="正方形/長方形 46">
              <a:extLst>
                <a:ext uri="{FF2B5EF4-FFF2-40B4-BE49-F238E27FC236}">
                  <a16:creationId xmlns:a16="http://schemas.microsoft.com/office/drawing/2014/main" id="{91FAC8D2-41E5-419B-96D1-C606F5BCB828}"/>
                </a:ext>
              </a:extLst>
            </p:cNvPr>
            <p:cNvSpPr/>
            <p:nvPr/>
          </p:nvSpPr>
          <p:spPr>
            <a:xfrm>
              <a:off x="3702050" y="3608388"/>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49" name="正方形/長方形 48">
              <a:extLst>
                <a:ext uri="{FF2B5EF4-FFF2-40B4-BE49-F238E27FC236}">
                  <a16:creationId xmlns:a16="http://schemas.microsoft.com/office/drawing/2014/main" id="{43F571CB-7385-43EA-BCE3-4F2A2E07CA5F}"/>
                </a:ext>
              </a:extLst>
            </p:cNvPr>
            <p:cNvSpPr/>
            <p:nvPr/>
          </p:nvSpPr>
          <p:spPr>
            <a:xfrm>
              <a:off x="4489449" y="311425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1" name="正方形/長方形 50">
              <a:extLst>
                <a:ext uri="{FF2B5EF4-FFF2-40B4-BE49-F238E27FC236}">
                  <a16:creationId xmlns:a16="http://schemas.microsoft.com/office/drawing/2014/main" id="{F27CBE90-9F08-4BAA-BE19-386B7143764F}"/>
                </a:ext>
              </a:extLst>
            </p:cNvPr>
            <p:cNvSpPr/>
            <p:nvPr/>
          </p:nvSpPr>
          <p:spPr>
            <a:xfrm>
              <a:off x="5297488" y="2644574"/>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2" name="正方形/長方形 51">
              <a:extLst>
                <a:ext uri="{FF2B5EF4-FFF2-40B4-BE49-F238E27FC236}">
                  <a16:creationId xmlns:a16="http://schemas.microsoft.com/office/drawing/2014/main" id="{98A17274-88E4-4255-8EFE-C12550AB0218}"/>
                </a:ext>
              </a:extLst>
            </p:cNvPr>
            <p:cNvSpPr/>
            <p:nvPr/>
          </p:nvSpPr>
          <p:spPr>
            <a:xfrm>
              <a:off x="6097338" y="2148740"/>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3" name="正方形/長方形 52">
              <a:extLst>
                <a:ext uri="{FF2B5EF4-FFF2-40B4-BE49-F238E27FC236}">
                  <a16:creationId xmlns:a16="http://schemas.microsoft.com/office/drawing/2014/main" id="{D8BE06E6-A105-4CAF-A852-74B8531ABBF4}"/>
                </a:ext>
              </a:extLst>
            </p:cNvPr>
            <p:cNvSpPr/>
            <p:nvPr/>
          </p:nvSpPr>
          <p:spPr>
            <a:xfrm>
              <a:off x="6896359" y="1666713"/>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sp>
          <p:nvSpPr>
            <p:cNvPr id="5" name="正方形/長方形 4">
              <a:extLst>
                <a:ext uri="{FF2B5EF4-FFF2-40B4-BE49-F238E27FC236}">
                  <a16:creationId xmlns:a16="http://schemas.microsoft.com/office/drawing/2014/main" id="{A7ADEEEA-9AD9-489D-BF68-CE689F6969FB}"/>
                </a:ext>
              </a:extLst>
            </p:cNvPr>
            <p:cNvSpPr/>
            <p:nvPr/>
          </p:nvSpPr>
          <p:spPr>
            <a:xfrm>
              <a:off x="496804" y="5542181"/>
              <a:ext cx="796925" cy="479107"/>
            </a:xfrm>
            <a:prstGeom prst="rect">
              <a:avLst/>
            </a:prstGeom>
            <a:solidFill>
              <a:schemeClr val="bg1"/>
            </a:solidFill>
            <a:ln cmpd="dbl">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50000"/>
                    <a:lumOff val="50000"/>
                  </a:schemeClr>
                </a:solidFill>
              </a:endParaRPr>
            </a:p>
          </p:txBody>
        </p:sp>
      </p:grpSp>
      <p:sp>
        <p:nvSpPr>
          <p:cNvPr id="8196" name="タイトル 1"/>
          <p:cNvSpPr>
            <a:spLocks noGrp="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80" name="テキスト ボックス 2"/>
          <p:cNvSpPr txBox="1">
            <a:spLocks noChangeArrowheads="1"/>
          </p:cNvSpPr>
          <p:nvPr/>
        </p:nvSpPr>
        <p:spPr bwMode="auto">
          <a:xfrm>
            <a:off x="181471" y="1970712"/>
            <a:ext cx="461665" cy="290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800" dirty="0">
                <a:solidFill>
                  <a:schemeClr val="accent1">
                    <a:lumMod val="50000"/>
                  </a:schemeClr>
                </a:solidFill>
                <a:latin typeface="游ゴシック Medium" panose="020B0500000000000000" pitchFamily="50" charset="-128"/>
                <a:ea typeface="游ゴシック Medium" panose="020B0500000000000000" pitchFamily="50" charset="-128"/>
              </a:rPr>
              <a:t>ステップアップ（昇格）</a:t>
            </a:r>
          </a:p>
        </p:txBody>
      </p:sp>
      <p:sp>
        <p:nvSpPr>
          <p:cNvPr id="81" name="テキスト ボックス 3"/>
          <p:cNvSpPr txBox="1">
            <a:spLocks noChangeArrowheads="1"/>
          </p:cNvSpPr>
          <p:nvPr/>
        </p:nvSpPr>
        <p:spPr bwMode="auto">
          <a:xfrm>
            <a:off x="5222304" y="6011863"/>
            <a:ext cx="2880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成長</a:t>
            </a:r>
          </a:p>
        </p:txBody>
      </p:sp>
      <p:sp>
        <p:nvSpPr>
          <p:cNvPr id="82" name="AutoShape 19"/>
          <p:cNvSpPr>
            <a:spLocks noChangeArrowheads="1"/>
          </p:cNvSpPr>
          <p:nvPr/>
        </p:nvSpPr>
        <p:spPr bwMode="auto">
          <a:xfrm rot="19004142">
            <a:off x="600273" y="4949825"/>
            <a:ext cx="1003300" cy="273050"/>
          </a:xfrm>
          <a:prstGeom prst="curvedDownArrow">
            <a:avLst>
              <a:gd name="adj1" fmla="val 71430"/>
              <a:gd name="adj2" fmla="val 142843"/>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3" name="AutoShape 19"/>
          <p:cNvSpPr>
            <a:spLocks noChangeArrowheads="1"/>
          </p:cNvSpPr>
          <p:nvPr/>
        </p:nvSpPr>
        <p:spPr bwMode="auto">
          <a:xfrm rot="19004142">
            <a:off x="1430536" y="446881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4" name="AutoShape 19"/>
          <p:cNvSpPr>
            <a:spLocks noChangeArrowheads="1"/>
          </p:cNvSpPr>
          <p:nvPr/>
        </p:nvSpPr>
        <p:spPr bwMode="auto">
          <a:xfrm rot="19004142">
            <a:off x="2233811" y="3984625"/>
            <a:ext cx="1001712" cy="271463"/>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5" name="AutoShape 19"/>
          <p:cNvSpPr>
            <a:spLocks noChangeArrowheads="1"/>
          </p:cNvSpPr>
          <p:nvPr/>
        </p:nvSpPr>
        <p:spPr bwMode="auto">
          <a:xfrm rot="19004142">
            <a:off x="3033911" y="3500438"/>
            <a:ext cx="1001712" cy="271462"/>
          </a:xfrm>
          <a:prstGeom prst="curvedDownArrow">
            <a:avLst>
              <a:gd name="adj1" fmla="val 71734"/>
              <a:gd name="adj2" fmla="val 143451"/>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6" name="AutoShape 19"/>
          <p:cNvSpPr>
            <a:spLocks noChangeArrowheads="1"/>
          </p:cNvSpPr>
          <p:nvPr/>
        </p:nvSpPr>
        <p:spPr bwMode="auto">
          <a:xfrm rot="19004142">
            <a:off x="3834011" y="3017838"/>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7" name="AutoShape 19"/>
          <p:cNvSpPr>
            <a:spLocks noChangeArrowheads="1"/>
          </p:cNvSpPr>
          <p:nvPr/>
        </p:nvSpPr>
        <p:spPr bwMode="auto">
          <a:xfrm rot="19004142">
            <a:off x="4635698" y="2533650"/>
            <a:ext cx="1003300" cy="271463"/>
          </a:xfrm>
          <a:prstGeom prst="curvedDownArrow">
            <a:avLst>
              <a:gd name="adj1" fmla="val 71848"/>
              <a:gd name="adj2" fmla="val 143678"/>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8" name="AutoShape 19"/>
          <p:cNvSpPr>
            <a:spLocks noChangeArrowheads="1"/>
          </p:cNvSpPr>
          <p:nvPr/>
        </p:nvSpPr>
        <p:spPr bwMode="auto">
          <a:xfrm rot="19004142">
            <a:off x="5437386" y="2049463"/>
            <a:ext cx="1003300" cy="271462"/>
          </a:xfrm>
          <a:prstGeom prst="curvedDownArrow">
            <a:avLst>
              <a:gd name="adj1" fmla="val 71848"/>
              <a:gd name="adj2" fmla="val 143679"/>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89" name="AutoShape 19"/>
          <p:cNvSpPr>
            <a:spLocks noChangeArrowheads="1"/>
          </p:cNvSpPr>
          <p:nvPr/>
        </p:nvSpPr>
        <p:spPr bwMode="auto">
          <a:xfrm rot="19004142">
            <a:off x="6239073" y="1563688"/>
            <a:ext cx="1001713" cy="273050"/>
          </a:xfrm>
          <a:prstGeom prst="curvedDownArrow">
            <a:avLst>
              <a:gd name="adj1" fmla="val 71317"/>
              <a:gd name="adj2" fmla="val 142617"/>
              <a:gd name="adj3" fmla="val 33333"/>
            </a:avLst>
          </a:prstGeom>
          <a:solidFill>
            <a:schemeClr val="accent1"/>
          </a:solidFill>
          <a:ln w="9525">
            <a:solidFill>
              <a:schemeClr val="accent1">
                <a:lumMod val="50000"/>
              </a:schemeClr>
            </a:solidFill>
            <a:miter lim="800000"/>
            <a:headEnd/>
            <a:tailEnd/>
          </a:ln>
        </p:spPr>
        <p:txBody>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endParaRPr lang="ja-JP" altLang="en-US" sz="1800">
              <a:solidFill>
                <a:schemeClr val="tx1">
                  <a:lumMod val="50000"/>
                  <a:lumOff val="50000"/>
                </a:schemeClr>
              </a:solidFill>
              <a:latin typeface="游ゴシック Medium" panose="020B0500000000000000" pitchFamily="50" charset="-128"/>
              <a:ea typeface="游ゴシック Medium" panose="020B0500000000000000" pitchFamily="50" charset="-128"/>
            </a:endParaRPr>
          </a:p>
        </p:txBody>
      </p:sp>
      <p:sp>
        <p:nvSpPr>
          <p:cNvPr id="90" name="テキスト ボックス 5"/>
          <p:cNvSpPr txBox="1">
            <a:spLocks noChangeArrowheads="1"/>
          </p:cNvSpPr>
          <p:nvPr/>
        </p:nvSpPr>
        <p:spPr bwMode="auto">
          <a:xfrm>
            <a:off x="643136" y="5632450"/>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１等級</a:t>
            </a:r>
          </a:p>
        </p:txBody>
      </p:sp>
      <p:sp>
        <p:nvSpPr>
          <p:cNvPr id="91" name="テキスト ボックス 18"/>
          <p:cNvSpPr txBox="1">
            <a:spLocks noChangeArrowheads="1"/>
          </p:cNvSpPr>
          <p:nvPr/>
        </p:nvSpPr>
        <p:spPr bwMode="auto">
          <a:xfrm>
            <a:off x="1440060" y="5154302"/>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２等級</a:t>
            </a:r>
          </a:p>
        </p:txBody>
      </p:sp>
      <p:sp>
        <p:nvSpPr>
          <p:cNvPr id="92" name="テキスト ボックス 19"/>
          <p:cNvSpPr txBox="1">
            <a:spLocks noChangeArrowheads="1"/>
          </p:cNvSpPr>
          <p:nvPr/>
        </p:nvSpPr>
        <p:spPr bwMode="auto">
          <a:xfrm>
            <a:off x="2249985" y="4689363"/>
            <a:ext cx="795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３等級</a:t>
            </a:r>
          </a:p>
        </p:txBody>
      </p:sp>
      <p:sp>
        <p:nvSpPr>
          <p:cNvPr id="93" name="テキスト ボックス 20"/>
          <p:cNvSpPr txBox="1">
            <a:spLocks noChangeArrowheads="1"/>
          </p:cNvSpPr>
          <p:nvPr/>
        </p:nvSpPr>
        <p:spPr bwMode="auto">
          <a:xfrm>
            <a:off x="3040259" y="419765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４等級</a:t>
            </a:r>
          </a:p>
        </p:txBody>
      </p:sp>
      <p:sp>
        <p:nvSpPr>
          <p:cNvPr id="94" name="テキスト ボックス 21"/>
          <p:cNvSpPr txBox="1">
            <a:spLocks noChangeArrowheads="1"/>
          </p:cNvSpPr>
          <p:nvPr/>
        </p:nvSpPr>
        <p:spPr bwMode="auto">
          <a:xfrm>
            <a:off x="3845123" y="371447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５等級</a:t>
            </a:r>
          </a:p>
        </p:txBody>
      </p:sp>
      <p:sp>
        <p:nvSpPr>
          <p:cNvPr id="95" name="テキスト ボックス 22"/>
          <p:cNvSpPr txBox="1">
            <a:spLocks noChangeArrowheads="1"/>
          </p:cNvSpPr>
          <p:nvPr/>
        </p:nvSpPr>
        <p:spPr bwMode="auto">
          <a:xfrm>
            <a:off x="4642048" y="3230907"/>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６等級</a:t>
            </a:r>
          </a:p>
        </p:txBody>
      </p:sp>
      <p:sp>
        <p:nvSpPr>
          <p:cNvPr id="96" name="テキスト ボックス 23"/>
          <p:cNvSpPr txBox="1">
            <a:spLocks noChangeArrowheads="1"/>
          </p:cNvSpPr>
          <p:nvPr/>
        </p:nvSpPr>
        <p:spPr bwMode="auto">
          <a:xfrm>
            <a:off x="5432622" y="2736807"/>
            <a:ext cx="7969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７等級</a:t>
            </a:r>
          </a:p>
        </p:txBody>
      </p:sp>
      <p:sp>
        <p:nvSpPr>
          <p:cNvPr id="97" name="テキスト ボックス 24"/>
          <p:cNvSpPr txBox="1">
            <a:spLocks noChangeArrowheads="1"/>
          </p:cNvSpPr>
          <p:nvPr/>
        </p:nvSpPr>
        <p:spPr bwMode="auto">
          <a:xfrm>
            <a:off x="6240661" y="2263774"/>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８等級</a:t>
            </a:r>
          </a:p>
        </p:txBody>
      </p:sp>
      <p:sp>
        <p:nvSpPr>
          <p:cNvPr id="98" name="テキスト ボックス 25"/>
          <p:cNvSpPr txBox="1">
            <a:spLocks noChangeArrowheads="1"/>
          </p:cNvSpPr>
          <p:nvPr/>
        </p:nvSpPr>
        <p:spPr bwMode="auto">
          <a:xfrm>
            <a:off x="7042607" y="1787836"/>
            <a:ext cx="796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algn="ctr" eaLnBrk="1" hangingPunct="1">
              <a:spcBef>
                <a:spcPct val="0"/>
              </a:spcBef>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９等級</a:t>
            </a:r>
          </a:p>
        </p:txBody>
      </p:sp>
      <p:sp>
        <p:nvSpPr>
          <p:cNvPr id="99" name="右中かっこ 98"/>
          <p:cNvSpPr/>
          <p:nvPr/>
        </p:nvSpPr>
        <p:spPr>
          <a:xfrm>
            <a:off x="3075186" y="4614863"/>
            <a:ext cx="174625" cy="13938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0" name="右中かっこ 99"/>
          <p:cNvSpPr/>
          <p:nvPr/>
        </p:nvSpPr>
        <p:spPr>
          <a:xfrm>
            <a:off x="5472311" y="3151188"/>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1" name="右中かっこ 100"/>
          <p:cNvSpPr/>
          <p:nvPr/>
        </p:nvSpPr>
        <p:spPr>
          <a:xfrm>
            <a:off x="7886898" y="1684550"/>
            <a:ext cx="174625" cy="1406525"/>
          </a:xfrm>
          <a:prstGeom prst="rightBrace">
            <a:avLst>
              <a:gd name="adj1" fmla="val 75695"/>
              <a:gd name="adj2" fmla="val 50000"/>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p:txBody>
      </p:sp>
      <p:sp>
        <p:nvSpPr>
          <p:cNvPr id="102" name="テキスト ボックス 30"/>
          <p:cNvSpPr txBox="1">
            <a:spLocks noChangeArrowheads="1"/>
          </p:cNvSpPr>
          <p:nvPr/>
        </p:nvSpPr>
        <p:spPr bwMode="auto">
          <a:xfrm>
            <a:off x="3217790" y="4878130"/>
            <a:ext cx="2303462"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一般階層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（プレーヤー層）</a:t>
            </a:r>
          </a:p>
        </p:txBody>
      </p:sp>
      <p:sp>
        <p:nvSpPr>
          <p:cNvPr id="103" name="テキスト ボックス 31"/>
          <p:cNvSpPr txBox="1">
            <a:spLocks noChangeArrowheads="1"/>
          </p:cNvSpPr>
          <p:nvPr/>
        </p:nvSpPr>
        <p:spPr bwMode="auto">
          <a:xfrm>
            <a:off x="5581848" y="3573463"/>
            <a:ext cx="2305050"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中堅階層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（プレーイングマネジャー層）</a:t>
            </a:r>
          </a:p>
        </p:txBody>
      </p:sp>
      <p:sp>
        <p:nvSpPr>
          <p:cNvPr id="104" name="テキスト ボックス 32"/>
          <p:cNvSpPr txBox="1">
            <a:spLocks noChangeArrowheads="1"/>
          </p:cNvSpPr>
          <p:nvPr/>
        </p:nvSpPr>
        <p:spPr bwMode="auto">
          <a:xfrm>
            <a:off x="7967006" y="2155825"/>
            <a:ext cx="1357522"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ja-JP" altLang="en-US"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管理階層</a:t>
            </a:r>
            <a:endParaRPr lang="en-US" altLang="ja-JP" sz="1400" dirty="0">
              <a:solidFill>
                <a:schemeClr val="accent2">
                  <a:lumMod val="60000"/>
                  <a:lumOff val="4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100" dirty="0">
                <a:solidFill>
                  <a:schemeClr val="accent2">
                    <a:lumMod val="60000"/>
                    <a:lumOff val="40000"/>
                  </a:schemeClr>
                </a:solidFill>
                <a:latin typeface="游ゴシック Medium" panose="020B0500000000000000" pitchFamily="50" charset="-128"/>
                <a:ea typeface="游ゴシック Medium" panose="020B0500000000000000" pitchFamily="50" charset="-128"/>
              </a:rPr>
              <a:t>（マネジャー層）</a:t>
            </a:r>
          </a:p>
        </p:txBody>
      </p:sp>
      <p:sp>
        <p:nvSpPr>
          <p:cNvPr id="105" name="テキスト ボックス 7"/>
          <p:cNvSpPr txBox="1">
            <a:spLocks noChangeArrowheads="1"/>
          </p:cNvSpPr>
          <p:nvPr/>
        </p:nvSpPr>
        <p:spPr bwMode="auto">
          <a:xfrm>
            <a:off x="571997" y="4599940"/>
            <a:ext cx="10906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6" name="テキスト ボックス 2"/>
          <p:cNvSpPr txBox="1">
            <a:spLocks noChangeArrowheads="1"/>
          </p:cNvSpPr>
          <p:nvPr/>
        </p:nvSpPr>
        <p:spPr bwMode="auto">
          <a:xfrm>
            <a:off x="3222822" y="5434872"/>
            <a:ext cx="2608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400" dirty="0">
                <a:solidFill>
                  <a:srgbClr val="FF7C80"/>
                </a:solidFill>
                <a:latin typeface="游ゴシック Medium" panose="020B0500000000000000" pitchFamily="50" charset="-128"/>
                <a:ea typeface="游ゴシック Medium" panose="020B0500000000000000" pitchFamily="50" charset="-128"/>
              </a:rPr>
              <a:t>※</a:t>
            </a:r>
            <a:r>
              <a:rPr lang="ja-JP" altLang="en-US" sz="1400" dirty="0">
                <a:solidFill>
                  <a:srgbClr val="FF7C80"/>
                </a:solidFill>
                <a:latin typeface="游ゴシック Medium" panose="020B0500000000000000" pitchFamily="50" charset="-128"/>
                <a:ea typeface="游ゴシック Medium" panose="020B0500000000000000" pitchFamily="50" charset="-128"/>
              </a:rPr>
              <a:t>一般職層を卒業することは</a:t>
            </a:r>
            <a:endParaRPr lang="en-US" altLang="ja-JP" sz="1400" dirty="0">
              <a:solidFill>
                <a:srgbClr val="FF7C80"/>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ja-JP" altLang="en-US" sz="1400" dirty="0">
                <a:solidFill>
                  <a:srgbClr val="FF7C80"/>
                </a:solidFill>
                <a:latin typeface="游ゴシック Medium" panose="020B0500000000000000" pitchFamily="50" charset="-128"/>
                <a:ea typeface="游ゴシック Medium" panose="020B0500000000000000" pitchFamily="50" charset="-128"/>
              </a:rPr>
              <a:t>　一人前になること</a:t>
            </a:r>
          </a:p>
        </p:txBody>
      </p:sp>
      <p:sp>
        <p:nvSpPr>
          <p:cNvPr id="107" name="テキスト ボックス 7"/>
          <p:cNvSpPr txBox="1">
            <a:spLocks noChangeArrowheads="1"/>
          </p:cNvSpPr>
          <p:nvPr/>
        </p:nvSpPr>
        <p:spPr bwMode="auto">
          <a:xfrm>
            <a:off x="1397498" y="4085590"/>
            <a:ext cx="1092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endPar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endParaRPr>
          </a:p>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8" name="テキスト ボックス 7"/>
          <p:cNvSpPr txBox="1">
            <a:spLocks noChangeArrowheads="1"/>
          </p:cNvSpPr>
          <p:nvPr/>
        </p:nvSpPr>
        <p:spPr bwMode="auto">
          <a:xfrm>
            <a:off x="2249985" y="3610927"/>
            <a:ext cx="10239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09" name="テキスト ボックス 7"/>
          <p:cNvSpPr txBox="1">
            <a:spLocks noChangeArrowheads="1"/>
          </p:cNvSpPr>
          <p:nvPr/>
        </p:nvSpPr>
        <p:spPr bwMode="auto">
          <a:xfrm>
            <a:off x="3035798" y="3134677"/>
            <a:ext cx="1022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40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0" name="テキスト ボックス 7"/>
          <p:cNvSpPr txBox="1">
            <a:spLocks noChangeArrowheads="1"/>
          </p:cNvSpPr>
          <p:nvPr/>
        </p:nvSpPr>
        <p:spPr bwMode="auto">
          <a:xfrm>
            <a:off x="3820023" y="2660015"/>
            <a:ext cx="10239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1" name="テキスト ボックス 7"/>
          <p:cNvSpPr txBox="1">
            <a:spLocks noChangeArrowheads="1"/>
          </p:cNvSpPr>
          <p:nvPr/>
        </p:nvSpPr>
        <p:spPr bwMode="auto">
          <a:xfrm>
            <a:off x="4604248" y="2185352"/>
            <a:ext cx="10239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2" name="テキスト ボックス 7"/>
          <p:cNvSpPr txBox="1">
            <a:spLocks noChangeArrowheads="1"/>
          </p:cNvSpPr>
          <p:nvPr/>
        </p:nvSpPr>
        <p:spPr bwMode="auto">
          <a:xfrm>
            <a:off x="5390060" y="1709102"/>
            <a:ext cx="10223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60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113" name="テキスト ボックス 7"/>
          <p:cNvSpPr txBox="1">
            <a:spLocks noChangeArrowheads="1"/>
          </p:cNvSpPr>
          <p:nvPr/>
        </p:nvSpPr>
        <p:spPr bwMode="auto">
          <a:xfrm>
            <a:off x="6174285" y="1234440"/>
            <a:ext cx="10239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Wingdings" pitchFamily="2" charset="2"/>
              <a:buChar char="l"/>
              <a:defRPr kumimoji="1" sz="3200">
                <a:solidFill>
                  <a:schemeClr val="tx1"/>
                </a:solidFill>
                <a:latin typeface="ＭＳ ゴシック" pitchFamily="49" charset="-128"/>
                <a:ea typeface="ＭＳ ゴシック" pitchFamily="49" charset="-128"/>
              </a:defRPr>
            </a:lvl1pPr>
            <a:lvl2pPr marL="742950" indent="-285750" eaLnBrk="0" hangingPunct="0">
              <a:spcBef>
                <a:spcPct val="20000"/>
              </a:spcBef>
              <a:buFont typeface="Wingdings" pitchFamily="2" charset="2"/>
              <a:buChar char="l"/>
              <a:defRPr kumimoji="1" sz="1600">
                <a:solidFill>
                  <a:schemeClr val="tx1"/>
                </a:solidFill>
                <a:latin typeface="ＭＳ ゴシック" pitchFamily="49" charset="-128"/>
                <a:ea typeface="ＭＳ ゴシック" pitchFamily="49" charset="-128"/>
              </a:defRPr>
            </a:lvl2pPr>
            <a:lvl3pPr marL="1143000" indent="-228600" eaLnBrk="0" hangingPunct="0">
              <a:spcBef>
                <a:spcPct val="20000"/>
              </a:spcBef>
              <a:buFont typeface="Wingdings" pitchFamily="2" charset="2"/>
              <a:buChar char="l"/>
              <a:defRPr kumimoji="1" sz="1400">
                <a:solidFill>
                  <a:schemeClr val="tx1"/>
                </a:solidFill>
                <a:latin typeface="ＭＳ ゴシック" pitchFamily="49" charset="-128"/>
                <a:ea typeface="ＭＳ ゴシック" pitchFamily="49" charset="-128"/>
              </a:defRPr>
            </a:lvl3pPr>
            <a:lvl4pPr marL="16002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4pPr>
            <a:lvl5pPr marL="2057400" indent="-228600" eaLnBrk="0" hangingPunct="0">
              <a:spcBef>
                <a:spcPct val="20000"/>
              </a:spcBef>
              <a:buFont typeface="Wingdings" pitchFamily="2" charset="2"/>
              <a:buChar char="l"/>
              <a:defRPr kumimoji="1" sz="1200">
                <a:solidFill>
                  <a:schemeClr val="tx1"/>
                </a:solidFill>
                <a:latin typeface="ＭＳ ゴシック" pitchFamily="49" charset="-128"/>
                <a:ea typeface="ＭＳ ゴシック" pitchFamily="49" charset="-128"/>
              </a:defRPr>
            </a:lvl5pPr>
            <a:lvl6pPr marL="25146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6pPr>
            <a:lvl7pPr marL="29718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7pPr>
            <a:lvl8pPr marL="34290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8pPr>
            <a:lvl9pPr marL="3886200" indent="-228600" eaLnBrk="0" fontAlgn="base" hangingPunct="0">
              <a:spcBef>
                <a:spcPct val="20000"/>
              </a:spcBef>
              <a:spcAft>
                <a:spcPct val="0"/>
              </a:spcAft>
              <a:buFont typeface="Wingdings" pitchFamily="2" charset="2"/>
              <a:buChar char="l"/>
              <a:defRPr kumimoji="1" sz="1200">
                <a:solidFill>
                  <a:schemeClr val="tx1"/>
                </a:solidFill>
                <a:latin typeface="ＭＳ ゴシック" pitchFamily="49" charset="-128"/>
                <a:ea typeface="ＭＳ ゴシック" pitchFamily="49" charset="-128"/>
              </a:defRPr>
            </a:lvl9pPr>
          </a:lstStyle>
          <a:p>
            <a:pPr eaLnBrk="1" hangingPunct="1">
              <a:spcBef>
                <a:spcPct val="0"/>
              </a:spcBef>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80</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点以上</a:t>
            </a: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●年</a:t>
            </a:r>
          </a:p>
        </p:txBody>
      </p:sp>
      <p:sp>
        <p:nvSpPr>
          <p:cNvPr id="41" name="テキスト ボックス 6">
            <a:extLst>
              <a:ext uri="{FF2B5EF4-FFF2-40B4-BE49-F238E27FC236}">
                <a16:creationId xmlns:a16="http://schemas.microsoft.com/office/drawing/2014/main" id="{72D242FC-79ED-4266-8780-AB73A31D9EFB}"/>
              </a:ext>
            </a:extLst>
          </p:cNvPr>
          <p:cNvSpPr txBox="1">
            <a:spLocks noChangeArrowheads="1"/>
          </p:cNvSpPr>
          <p:nvPr/>
        </p:nvSpPr>
        <p:spPr bwMode="auto">
          <a:xfrm>
            <a:off x="5524500" y="-6738"/>
            <a:ext cx="3623455"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階層名やステップアップする際の成長点数、年数は御社のものに変更してください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cxnSp>
        <p:nvCxnSpPr>
          <p:cNvPr id="15" name="直線コネクタ 14">
            <a:extLst>
              <a:ext uri="{FF2B5EF4-FFF2-40B4-BE49-F238E27FC236}">
                <a16:creationId xmlns:a16="http://schemas.microsoft.com/office/drawing/2014/main" id="{5C439F44-0EED-4021-9F02-F28EDA66D5F5}"/>
              </a:ext>
            </a:extLst>
          </p:cNvPr>
          <p:cNvCxnSpPr/>
          <p:nvPr/>
        </p:nvCxnSpPr>
        <p:spPr>
          <a:xfrm>
            <a:off x="6243586" y="3119438"/>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ED6CB5D2-3756-4868-AC9E-2F7033919841}"/>
              </a:ext>
            </a:extLst>
          </p:cNvPr>
          <p:cNvCxnSpPr/>
          <p:nvPr/>
        </p:nvCxnSpPr>
        <p:spPr>
          <a:xfrm>
            <a:off x="3864469" y="4558746"/>
            <a:ext cx="1859037" cy="0"/>
          </a:xfrm>
          <a:prstGeom prst="line">
            <a:avLst/>
          </a:prstGeom>
          <a:ln>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7" name="フッター プレースホルダー 3">
            <a:extLst>
              <a:ext uri="{FF2B5EF4-FFF2-40B4-BE49-F238E27FC236}">
                <a16:creationId xmlns:a16="http://schemas.microsoft.com/office/drawing/2014/main" id="{37F3FEFA-2E91-457E-94F1-AC0C5CEF9C4D}"/>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642EDDC8-276F-2B1B-E866-A05CD7B3FAEA}"/>
              </a:ext>
            </a:extLst>
          </p:cNvPr>
          <p:cNvSpPr>
            <a:spLocks noGrp="1"/>
          </p:cNvSpPr>
          <p:nvPr>
            <p:ph type="sldNum" sz="quarter" idx="12"/>
          </p:nvPr>
        </p:nvSpPr>
        <p:spPr/>
        <p:txBody>
          <a:bodyPr/>
          <a:lstStyle/>
          <a:p>
            <a:pPr>
              <a:defRPr/>
            </a:pPr>
            <a:fld id="{9220612B-C628-4C50-B197-07DF79448337}" type="slidenum">
              <a:rPr lang="ja-JP" altLang="en-US" smtClean="0"/>
              <a:pPr>
                <a:defRPr/>
              </a:pPr>
              <a:t>5</a:t>
            </a:fld>
            <a:endParaRPr lang="ja-JP" altLang="en-US"/>
          </a:p>
        </p:txBody>
      </p:sp>
    </p:spTree>
    <p:extLst>
      <p:ext uri="{BB962C8B-B14F-4D97-AF65-F5344CB8AC3E}">
        <p14:creationId xmlns:p14="http://schemas.microsoft.com/office/powerpoint/2010/main" val="2198479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タイトル 1"/>
          <p:cNvSpPr>
            <a:spLocks noGrp="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10243"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Ａ．ステップアップ基準設定表　</a:t>
            </a:r>
          </a:p>
        </p:txBody>
      </p:sp>
      <p:sp>
        <p:nvSpPr>
          <p:cNvPr id="4" name="フッター プレースホルダー 3"/>
          <p:cNvSpPr>
            <a:spLocks noGrp="1"/>
          </p:cNvSpPr>
          <p:nvPr>
            <p:ph type="ftr" sz="quarter" idx="11"/>
          </p:nvPr>
        </p:nvSpPr>
        <p:spPr/>
        <p:txBody>
          <a:bodyPr/>
          <a:lstStyle/>
          <a:p>
            <a:pPr>
              <a:defRPr/>
            </a:pPr>
            <a:r>
              <a:rPr lang="en-US" altLang="ja-JP"/>
              <a:t>Copyright 2025 ENTOENTO Co. Ltd. All Rights Reserved.</a:t>
            </a:r>
            <a:endParaRPr lang="ja-JP" altLang="en-US" dirty="0"/>
          </a:p>
        </p:txBody>
      </p:sp>
      <p:sp>
        <p:nvSpPr>
          <p:cNvPr id="8" name="テキスト ボックス 6">
            <a:extLst>
              <a:ext uri="{FF2B5EF4-FFF2-40B4-BE49-F238E27FC236}">
                <a16:creationId xmlns:a16="http://schemas.microsoft.com/office/drawing/2014/main" id="{60063920-D38E-42B1-A762-AA94C1392A2D}"/>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pic>
        <p:nvPicPr>
          <p:cNvPr id="2" name="図 1">
            <a:extLst>
              <a:ext uri="{FF2B5EF4-FFF2-40B4-BE49-F238E27FC236}">
                <a16:creationId xmlns:a16="http://schemas.microsoft.com/office/drawing/2014/main" id="{C866AA0A-30AE-6741-7453-7BC5F7D6AB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541" y="1699421"/>
            <a:ext cx="2060235" cy="1961135"/>
          </a:xfrm>
          <a:prstGeom prst="rect">
            <a:avLst/>
          </a:prstGeom>
        </p:spPr>
      </p:pic>
      <p:pic>
        <p:nvPicPr>
          <p:cNvPr id="5" name="図 4">
            <a:extLst>
              <a:ext uri="{FF2B5EF4-FFF2-40B4-BE49-F238E27FC236}">
                <a16:creationId xmlns:a16="http://schemas.microsoft.com/office/drawing/2014/main" id="{DE81298D-0E95-34E8-EBA6-D7BE06F5F3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541" y="3662836"/>
            <a:ext cx="7912757" cy="2595742"/>
          </a:xfrm>
          <a:prstGeom prst="rect">
            <a:avLst/>
          </a:prstGeom>
        </p:spPr>
      </p:pic>
      <p:sp>
        <p:nvSpPr>
          <p:cNvPr id="3" name="スライド番号プレースホルダー 2">
            <a:extLst>
              <a:ext uri="{FF2B5EF4-FFF2-40B4-BE49-F238E27FC236}">
                <a16:creationId xmlns:a16="http://schemas.microsoft.com/office/drawing/2014/main" id="{14D93B0F-5CE3-42D0-32BE-74EC3AE43400}"/>
              </a:ext>
            </a:extLst>
          </p:cNvPr>
          <p:cNvSpPr>
            <a:spLocks noGrp="1"/>
          </p:cNvSpPr>
          <p:nvPr>
            <p:ph type="sldNum" sz="quarter" idx="12"/>
          </p:nvPr>
        </p:nvSpPr>
        <p:spPr/>
        <p:txBody>
          <a:bodyPr/>
          <a:lstStyle/>
          <a:p>
            <a:pPr>
              <a:defRPr/>
            </a:pPr>
            <a:fld id="{9220612B-C628-4C50-B197-07DF79448337}" type="slidenum">
              <a:rPr lang="ja-JP" altLang="en-US" smtClean="0"/>
              <a:pPr>
                <a:defRPr/>
              </a:pPr>
              <a:t>6</a:t>
            </a:fld>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323850" y="260350"/>
            <a:ext cx="8134350" cy="865188"/>
          </a:xfrm>
        </p:spPr>
        <p:txBody>
          <a:bodyPr/>
          <a:lstStyle/>
          <a:p>
            <a:pPr eaLnBrk="1" hangingPunct="1"/>
            <a:r>
              <a:rPr lang="ja-JP" altLang="en-US"/>
              <a:t>４．ステップアップ制度について</a:t>
            </a:r>
          </a:p>
        </p:txBody>
      </p:sp>
      <p:sp>
        <p:nvSpPr>
          <p:cNvPr id="12291" name="コンテンツ プレースホルダー 2"/>
          <p:cNvSpPr>
            <a:spLocks noGrp="1"/>
          </p:cNvSpPr>
          <p:nvPr>
            <p:ph idx="1"/>
          </p:nvPr>
        </p:nvSpPr>
        <p:spPr>
          <a:xfrm>
            <a:off x="685800" y="1268413"/>
            <a:ext cx="7772400" cy="4897437"/>
          </a:xfrm>
        </p:spPr>
        <p:txBody>
          <a:bodyPr/>
          <a:lstStyle/>
          <a:p>
            <a:pPr marL="0" indent="0" eaLnBrk="1" hangingPunct="1">
              <a:buClr>
                <a:srgbClr val="3C8C93"/>
              </a:buClr>
              <a:buFont typeface="Wingdings" pitchFamily="2" charset="2"/>
              <a:buNone/>
            </a:pPr>
            <a:r>
              <a:rPr lang="ja-JP" altLang="en-US" dirty="0"/>
              <a:t>Ｂ．筆記試験・面接試験</a:t>
            </a:r>
          </a:p>
        </p:txBody>
      </p:sp>
      <p:sp>
        <p:nvSpPr>
          <p:cNvPr id="4" name="フッター プレースホルダー 3"/>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graphicFrame>
        <p:nvGraphicFramePr>
          <p:cNvPr id="7" name="コンテンツ プレースホルダ 5"/>
          <p:cNvGraphicFramePr>
            <a:graphicFrameLocks/>
          </p:cNvGraphicFramePr>
          <p:nvPr>
            <p:extLst>
              <p:ext uri="{D42A27DB-BD31-4B8C-83A1-F6EECF244321}">
                <p14:modId xmlns:p14="http://schemas.microsoft.com/office/powerpoint/2010/main" val="3708657384"/>
              </p:ext>
            </p:extLst>
          </p:nvPr>
        </p:nvGraphicFramePr>
        <p:xfrm>
          <a:off x="465138" y="2363788"/>
          <a:ext cx="3857625" cy="1238250"/>
        </p:xfrm>
        <a:graphic>
          <a:graphicData uri="http://schemas.openxmlformats.org/drawingml/2006/table">
            <a:tbl>
              <a:tblPr/>
              <a:tblGrid>
                <a:gridCol w="1000125">
                  <a:extLst>
                    <a:ext uri="{9D8B030D-6E8A-4147-A177-3AD203B41FA5}">
                      <a16:colId xmlns:a16="http://schemas.microsoft.com/office/drawing/2014/main" val="20000"/>
                    </a:ext>
                  </a:extLst>
                </a:gridCol>
                <a:gridCol w="1928813">
                  <a:extLst>
                    <a:ext uri="{9D8B030D-6E8A-4147-A177-3AD203B41FA5}">
                      <a16:colId xmlns:a16="http://schemas.microsoft.com/office/drawing/2014/main" val="20001"/>
                    </a:ext>
                  </a:extLst>
                </a:gridCol>
                <a:gridCol w="928687">
                  <a:extLst>
                    <a:ext uri="{9D8B030D-6E8A-4147-A177-3AD203B41FA5}">
                      <a16:colId xmlns:a16="http://schemas.microsoft.com/office/drawing/2014/main" val="20002"/>
                    </a:ext>
                  </a:extLst>
                </a:gridCol>
              </a:tblGrid>
              <a:tr h="2857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経営計画書</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管理者研修テキスト</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bl>
          </a:graphicData>
        </a:graphic>
      </p:graphicFrame>
      <p:graphicFrame>
        <p:nvGraphicFramePr>
          <p:cNvPr id="8" name="コンテンツ プレースホルダ 5"/>
          <p:cNvGraphicFramePr>
            <a:graphicFrameLocks/>
          </p:cNvGraphicFramePr>
          <p:nvPr>
            <p:extLst>
              <p:ext uri="{D42A27DB-BD31-4B8C-83A1-F6EECF244321}">
                <p14:modId xmlns:p14="http://schemas.microsoft.com/office/powerpoint/2010/main" val="313165932"/>
              </p:ext>
            </p:extLst>
          </p:nvPr>
        </p:nvGraphicFramePr>
        <p:xfrm>
          <a:off x="465138" y="4470400"/>
          <a:ext cx="3857625" cy="7620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857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実施日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試験問題作成者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476250">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２月第２水曜日</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Group 97"/>
          <p:cNvGraphicFramePr>
            <a:graphicFrameLocks noGrp="1"/>
          </p:cNvGraphicFramePr>
          <p:nvPr>
            <p:extLst>
              <p:ext uri="{D42A27DB-BD31-4B8C-83A1-F6EECF244321}">
                <p14:modId xmlns:p14="http://schemas.microsoft.com/office/powerpoint/2010/main" val="1497297016"/>
              </p:ext>
            </p:extLst>
          </p:nvPr>
        </p:nvGraphicFramePr>
        <p:xfrm>
          <a:off x="4679950" y="2363788"/>
          <a:ext cx="4000500" cy="1673224"/>
        </p:xfrm>
        <a:graphic>
          <a:graphicData uri="http://schemas.openxmlformats.org/drawingml/2006/table">
            <a:tbl>
              <a:tblPr/>
              <a:tblGrid>
                <a:gridCol w="1000125">
                  <a:extLst>
                    <a:ext uri="{9D8B030D-6E8A-4147-A177-3AD203B41FA5}">
                      <a16:colId xmlns:a16="http://schemas.microsoft.com/office/drawing/2014/main" val="20000"/>
                    </a:ext>
                  </a:extLst>
                </a:gridCol>
                <a:gridCol w="2143125">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tblGrid>
              <a:tr h="2439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昇格区分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出題区分</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合格点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9</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　経営戦略について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経営課題と解決策について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6</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7</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管理者の職務と役割について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3573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3</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　</a:t>
                      </a:r>
                      <a:r>
                        <a:rPr kumimoji="1" lang="en-US" altLang="ja-JP"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4</a:t>
                      </a: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等級</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000" b="0" i="0" u="none" strike="noStrike" cap="none" normalizeH="0" baseline="0">
                          <a:ln>
                            <a:noFill/>
                          </a:ln>
                          <a:solidFill>
                            <a:schemeClr val="bg2"/>
                          </a:solidFill>
                          <a:effectLst/>
                          <a:latin typeface="游ゴシック Medium" panose="020B0500000000000000" pitchFamily="50" charset="-128"/>
                          <a:ea typeface="游ゴシック Medium" panose="020B0500000000000000" pitchFamily="50" charset="-128"/>
                        </a:rPr>
                        <a:t>　動機づけとその方法について</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80</a:t>
                      </a:r>
                      <a:r>
                        <a:rPr kumimoji="1" lang="ja-JP" altLang="en-US" sz="1000" b="0" i="0" u="none" strike="noStrike" cap="none" normalizeH="0" baseline="0" dirty="0">
                          <a:ln>
                            <a:noFill/>
                          </a:ln>
                          <a:solidFill>
                            <a:schemeClr val="bg2"/>
                          </a:solidFill>
                          <a:effectLst/>
                          <a:latin typeface="游ゴシック Medium" panose="020B0500000000000000" pitchFamily="50" charset="-128"/>
                          <a:ea typeface="游ゴシック Medium" panose="020B0500000000000000" pitchFamily="50" charset="-128"/>
                        </a:rPr>
                        <a:t>点</a:t>
                      </a:r>
                    </a:p>
                  </a:txBody>
                  <a:tcPr marT="45737" marB="45737" anchor="ctr" horzOverflow="overflow">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bl>
          </a:graphicData>
        </a:graphic>
      </p:graphicFrame>
      <p:graphicFrame>
        <p:nvGraphicFramePr>
          <p:cNvPr id="10" name="コンテンツ プレースホルダ 5"/>
          <p:cNvGraphicFramePr>
            <a:graphicFrameLocks/>
          </p:cNvGraphicFramePr>
          <p:nvPr>
            <p:extLst>
              <p:ext uri="{D42A27DB-BD31-4B8C-83A1-F6EECF244321}">
                <p14:modId xmlns:p14="http://schemas.microsoft.com/office/powerpoint/2010/main" val="3653573041"/>
              </p:ext>
            </p:extLst>
          </p:nvPr>
        </p:nvGraphicFramePr>
        <p:xfrm>
          <a:off x="4679950" y="4470400"/>
          <a:ext cx="3857625" cy="1701800"/>
        </p:xfrm>
        <a:graphic>
          <a:graphicData uri="http://schemas.openxmlformats.org/drawingml/2006/table">
            <a:tbl>
              <a:tblPr firstRow="1" bandRow="1">
                <a:tableStyleId>{5C22544A-7EE6-4342-B048-85BDC9FD1C3A}</a:tableStyleId>
              </a:tblPr>
              <a:tblGrid>
                <a:gridCol w="1285875">
                  <a:extLst>
                    <a:ext uri="{9D8B030D-6E8A-4147-A177-3AD203B41FA5}">
                      <a16:colId xmlns:a16="http://schemas.microsoft.com/office/drawing/2014/main" val="20000"/>
                    </a:ext>
                  </a:extLst>
                </a:gridCol>
                <a:gridCol w="1285875">
                  <a:extLst>
                    <a:ext uri="{9D8B030D-6E8A-4147-A177-3AD203B41FA5}">
                      <a16:colId xmlns:a16="http://schemas.microsoft.com/office/drawing/2014/main" val="20001"/>
                    </a:ext>
                  </a:extLst>
                </a:gridCol>
                <a:gridCol w="1285875">
                  <a:extLst>
                    <a:ext uri="{9D8B030D-6E8A-4147-A177-3AD203B41FA5}">
                      <a16:colId xmlns:a16="http://schemas.microsoft.com/office/drawing/2014/main" val="20002"/>
                    </a:ext>
                  </a:extLst>
                </a:gridCol>
              </a:tblGrid>
              <a:tr h="243803">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昇格区分</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面接者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採点者</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9</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8</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社　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7</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364499">
                <a:tc>
                  <a:txBody>
                    <a:bodyPr/>
                    <a:lstStyle/>
                    <a:p>
                      <a:pPr algn="ct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　→　</a:t>
                      </a:r>
                      <a:r>
                        <a:rPr kumimoji="1" lang="en-US" altLang="ja-JP" sz="10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等級</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lvl="0"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人事部長</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000" b="0" dirty="0">
                          <a:solidFill>
                            <a:schemeClr val="bg2"/>
                          </a:solidFill>
                          <a:latin typeface="游ゴシック Medium" panose="020B0500000000000000" pitchFamily="50" charset="-128"/>
                          <a:ea typeface="游ゴシック Medium" panose="020B0500000000000000" pitchFamily="50" charset="-128"/>
                        </a:rPr>
                        <a:t>役　員</a:t>
                      </a:r>
                    </a:p>
                  </a:txBody>
                  <a:tcPr marL="91439" marR="91439" marT="45702" marB="45702"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2377" name="テキスト ボックス 9"/>
          <p:cNvSpPr txBox="1">
            <a:spLocks noChangeArrowheads="1"/>
          </p:cNvSpPr>
          <p:nvPr/>
        </p:nvSpPr>
        <p:spPr bwMode="auto">
          <a:xfrm>
            <a:off x="393700" y="1741488"/>
            <a:ext cx="3214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en-US" altLang="ja-JP" sz="1600" dirty="0">
                <a:solidFill>
                  <a:schemeClr val="accent1">
                    <a:lumMod val="50000"/>
                  </a:schemeClr>
                </a:solidFill>
                <a:latin typeface="游ゴシック Medium" panose="020B0500000000000000" pitchFamily="50" charset="-128"/>
                <a:ea typeface="游ゴシック Medium" panose="020B0500000000000000" pitchFamily="50" charset="-128"/>
              </a:rPr>
              <a:t>1.</a:t>
            </a:r>
            <a:r>
              <a:rPr lang="ja-JP" altLang="en-US" sz="1600" dirty="0">
                <a:solidFill>
                  <a:schemeClr val="accent1">
                    <a:lumMod val="50000"/>
                  </a:schemeClr>
                </a:solidFill>
                <a:latin typeface="游ゴシック Medium" panose="020B0500000000000000" pitchFamily="50" charset="-128"/>
                <a:ea typeface="游ゴシック Medium" panose="020B0500000000000000" pitchFamily="50" charset="-128"/>
              </a:rPr>
              <a:t> 筆記試験</a:t>
            </a:r>
          </a:p>
        </p:txBody>
      </p:sp>
      <p:sp>
        <p:nvSpPr>
          <p:cNvPr id="12378" name="テキスト ボックス 10"/>
          <p:cNvSpPr txBox="1">
            <a:spLocks noChangeArrowheads="1"/>
          </p:cNvSpPr>
          <p:nvPr/>
        </p:nvSpPr>
        <p:spPr bwMode="auto">
          <a:xfrm>
            <a:off x="4608513" y="1741488"/>
            <a:ext cx="32146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en-US" altLang="ja-JP" sz="1600">
                <a:solidFill>
                  <a:schemeClr val="accent1">
                    <a:lumMod val="50000"/>
                  </a:schemeClr>
                </a:solidFill>
                <a:latin typeface="游ゴシック Medium" panose="020B0500000000000000" pitchFamily="50" charset="-128"/>
                <a:ea typeface="游ゴシック Medium" panose="020B0500000000000000" pitchFamily="50" charset="-128"/>
              </a:rPr>
              <a:t>2.</a:t>
            </a:r>
            <a:r>
              <a:rPr lang="ja-JP" altLang="en-US" sz="1600">
                <a:solidFill>
                  <a:schemeClr val="accent1">
                    <a:lumMod val="50000"/>
                  </a:schemeClr>
                </a:solidFill>
                <a:latin typeface="游ゴシック Medium" panose="020B0500000000000000" pitchFamily="50" charset="-128"/>
                <a:ea typeface="游ゴシック Medium" panose="020B0500000000000000" pitchFamily="50" charset="-128"/>
              </a:rPr>
              <a:t> 面接試験</a:t>
            </a:r>
          </a:p>
        </p:txBody>
      </p:sp>
      <p:sp>
        <p:nvSpPr>
          <p:cNvPr id="12379" name="テキスト ボックス 11"/>
          <p:cNvSpPr txBox="1">
            <a:spLocks noChangeArrowheads="1"/>
          </p:cNvSpPr>
          <p:nvPr/>
        </p:nvSpPr>
        <p:spPr bwMode="auto">
          <a:xfrm>
            <a:off x="465138" y="2087563"/>
            <a:ext cx="32146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① 試験問題範囲、合格点</a:t>
            </a:r>
          </a:p>
        </p:txBody>
      </p:sp>
      <p:sp>
        <p:nvSpPr>
          <p:cNvPr id="12380" name="テキスト ボックス 12"/>
          <p:cNvSpPr txBox="1">
            <a:spLocks noChangeArrowheads="1"/>
          </p:cNvSpPr>
          <p:nvPr/>
        </p:nvSpPr>
        <p:spPr bwMode="auto">
          <a:xfrm>
            <a:off x="4679950" y="21018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① 試験テーマ、合格点</a:t>
            </a:r>
          </a:p>
        </p:txBody>
      </p:sp>
      <p:sp>
        <p:nvSpPr>
          <p:cNvPr id="12381" name="テキスト ボックス 13"/>
          <p:cNvSpPr txBox="1">
            <a:spLocks noChangeArrowheads="1"/>
          </p:cNvSpPr>
          <p:nvPr/>
        </p:nvSpPr>
        <p:spPr bwMode="auto">
          <a:xfrm>
            <a:off x="465138" y="4184650"/>
            <a:ext cx="321468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② 試験実施日、問題作成者・採点者</a:t>
            </a:r>
          </a:p>
        </p:txBody>
      </p:sp>
      <p:sp>
        <p:nvSpPr>
          <p:cNvPr id="12382" name="テキスト ボックス 14"/>
          <p:cNvSpPr txBox="1">
            <a:spLocks noChangeArrowheads="1"/>
          </p:cNvSpPr>
          <p:nvPr/>
        </p:nvSpPr>
        <p:spPr bwMode="auto">
          <a:xfrm>
            <a:off x="4679950" y="4184650"/>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3C8C93"/>
              </a:buClr>
              <a:buSzPct val="100000"/>
              <a:buFont typeface="Wingdings" pitchFamily="2" charset="2"/>
              <a:buChar char="l"/>
              <a:defRPr kumimoji="1" sz="2600">
                <a:solidFill>
                  <a:schemeClr val="tx1"/>
                </a:solidFill>
                <a:latin typeface="HGP平成丸ｺﾞｼｯｸ体W4" pitchFamily="50" charset="-128"/>
                <a:ea typeface="HGP平成丸ｺﾞｼｯｸ体W4"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defRPr>
            </a:lvl2pPr>
            <a:lvl3pPr marL="1143000" indent="-2286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defRPr>
            </a:lvl9pPr>
          </a:lstStyle>
          <a:p>
            <a:pPr eaLnBrk="1" hangingPunct="1">
              <a:spcBef>
                <a:spcPct val="0"/>
              </a:spcBef>
              <a:buClrTx/>
              <a:buSzTx/>
              <a:buFontTx/>
              <a:buNone/>
            </a:pPr>
            <a:r>
              <a:rPr lang="ja-JP" altLang="en-US" sz="1100">
                <a:solidFill>
                  <a:schemeClr val="accent1">
                    <a:lumMod val="50000"/>
                  </a:schemeClr>
                </a:solidFill>
                <a:latin typeface="游ゴシック Medium" panose="020B0500000000000000" pitchFamily="50" charset="-128"/>
                <a:ea typeface="游ゴシック Medium" panose="020B0500000000000000" pitchFamily="50" charset="-128"/>
              </a:rPr>
              <a:t>② 試験実施日、面接者</a:t>
            </a:r>
          </a:p>
        </p:txBody>
      </p:sp>
      <p:sp>
        <p:nvSpPr>
          <p:cNvPr id="16" name="テキスト ボックス 6">
            <a:extLst>
              <a:ext uri="{FF2B5EF4-FFF2-40B4-BE49-F238E27FC236}">
                <a16:creationId xmlns:a16="http://schemas.microsoft.com/office/drawing/2014/main" id="{BBADD6BD-46CF-4A08-A8A1-3D89428BE170}"/>
              </a:ext>
            </a:extLst>
          </p:cNvPr>
          <p:cNvSpPr txBox="1">
            <a:spLocks noChangeArrowheads="1"/>
          </p:cNvSpPr>
          <p:nvPr/>
        </p:nvSpPr>
        <p:spPr bwMode="auto">
          <a:xfrm>
            <a:off x="4630383" y="-6296"/>
            <a:ext cx="4500838" cy="461665"/>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a:p>
            <a:pPr eaLnBrk="1" hangingPunct="1">
              <a:spcBef>
                <a:spcPct val="0"/>
              </a:spcBef>
              <a:buClrTx/>
              <a:buSzTx/>
            </a:pPr>
            <a:r>
              <a:rPr lang="en-US" altLang="ja-JP" sz="1200" dirty="0">
                <a:solidFill>
                  <a:schemeClr val="accent1">
                    <a:lumMod val="50000"/>
                  </a:schemeClr>
                </a:solidFill>
                <a:latin typeface="游ゴシック" panose="020B0400000000000000" pitchFamily="50" charset="-128"/>
                <a:ea typeface="游ゴシック" panose="020B0400000000000000" pitchFamily="50" charset="-128"/>
              </a:rPr>
              <a:t>  </a:t>
            </a: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　試験を行わない場合はページを削除してください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7BAFC307-03AA-AC39-BB8C-25A702126E9D}"/>
              </a:ext>
            </a:extLst>
          </p:cNvPr>
          <p:cNvSpPr>
            <a:spLocks noGrp="1"/>
          </p:cNvSpPr>
          <p:nvPr>
            <p:ph type="sldNum" sz="quarter" idx="12"/>
          </p:nvPr>
        </p:nvSpPr>
        <p:spPr/>
        <p:txBody>
          <a:bodyPr/>
          <a:lstStyle/>
          <a:p>
            <a:pPr>
              <a:defRPr/>
            </a:pPr>
            <a:fld id="{9220612B-C628-4C50-B197-07DF79448337}" type="slidenum">
              <a:rPr lang="ja-JP" altLang="en-US" smtClean="0"/>
              <a:pPr>
                <a:defRPr/>
              </a:pPr>
              <a:t>7</a:t>
            </a:fld>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id="{D54366C9-E97C-49E3-BA17-80BAEE965A2C}"/>
              </a:ext>
            </a:extLst>
          </p:cNvPr>
          <p:cNvSpPr>
            <a:spLocks noGrp="1" noChangeArrowheads="1"/>
          </p:cNvSpPr>
          <p:nvPr>
            <p:ph type="title"/>
          </p:nvPr>
        </p:nvSpPr>
        <p:spPr>
          <a:xfrm>
            <a:off x="323850" y="260350"/>
            <a:ext cx="8134350" cy="865188"/>
          </a:xfrm>
        </p:spPr>
        <p:txBody>
          <a:bodyPr/>
          <a:lstStyle/>
          <a:p>
            <a:pPr eaLnBrk="1" hangingPunct="1"/>
            <a:r>
              <a:rPr lang="ja-JP" altLang="en-US" dirty="0"/>
              <a:t>４．ステップアップ制度について</a:t>
            </a:r>
          </a:p>
        </p:txBody>
      </p:sp>
      <p:sp>
        <p:nvSpPr>
          <p:cNvPr id="20483" name="コンテンツ プレースホルダー 2">
            <a:extLst>
              <a:ext uri="{FF2B5EF4-FFF2-40B4-BE49-F238E27FC236}">
                <a16:creationId xmlns:a16="http://schemas.microsoft.com/office/drawing/2014/main" id="{B5221BC6-02D6-43FF-A4C5-4AD4C1418CB9}"/>
              </a:ext>
            </a:extLst>
          </p:cNvPr>
          <p:cNvSpPr>
            <a:spLocks noGrp="1" noChangeArrowheads="1"/>
          </p:cNvSpPr>
          <p:nvPr>
            <p:ph idx="1"/>
          </p:nvPr>
        </p:nvSpPr>
        <p:spPr>
          <a:xfrm>
            <a:off x="685800" y="1268413"/>
            <a:ext cx="7772400" cy="4897437"/>
          </a:xfrm>
        </p:spPr>
        <p:txBody>
          <a:bodyPr/>
          <a:lstStyle/>
          <a:p>
            <a:pPr marL="0" indent="0" eaLnBrk="1" hangingPunct="1">
              <a:buClr>
                <a:srgbClr val="3C8C93"/>
              </a:buClr>
              <a:buFont typeface="Wingdings" panose="05000000000000000000" pitchFamily="2" charset="2"/>
              <a:buNone/>
            </a:pPr>
            <a:r>
              <a:rPr lang="ja-JP" altLang="en-US" dirty="0"/>
              <a:t>Ｃ．初任格付け表　</a:t>
            </a:r>
          </a:p>
        </p:txBody>
      </p:sp>
      <p:sp>
        <p:nvSpPr>
          <p:cNvPr id="20485" name="Rectangle 58">
            <a:extLst>
              <a:ext uri="{FF2B5EF4-FFF2-40B4-BE49-F238E27FC236}">
                <a16:creationId xmlns:a16="http://schemas.microsoft.com/office/drawing/2014/main" id="{0163329E-0A3D-4055-9FF1-A95524CE1099}"/>
              </a:ext>
            </a:extLst>
          </p:cNvPr>
          <p:cNvSpPr>
            <a:spLocks noChangeArrowheads="1"/>
          </p:cNvSpPr>
          <p:nvPr/>
        </p:nvSpPr>
        <p:spPr bwMode="auto">
          <a:xfrm>
            <a:off x="6443663" y="2109788"/>
            <a:ext cx="1643062" cy="700087"/>
          </a:xfrm>
          <a:prstGeom prst="rect">
            <a:avLst/>
          </a:prstGeom>
          <a:solidFill>
            <a:srgbClr val="F3F9F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endParaRPr lang="ja-JP" altLang="en-US" sz="1200">
              <a:solidFill>
                <a:schemeClr val="bg2"/>
              </a:solidFill>
              <a:latin typeface="ＭＳ ゴシック" panose="020B0609070205080204" pitchFamily="49" charset="-128"/>
              <a:ea typeface="ＭＳ ゴシック" panose="020B0609070205080204" pitchFamily="49" charset="-128"/>
            </a:endParaRPr>
          </a:p>
        </p:txBody>
      </p:sp>
      <p:graphicFrame>
        <p:nvGraphicFramePr>
          <p:cNvPr id="8" name="コンテンツ プレースホルダ 5">
            <a:extLst>
              <a:ext uri="{FF2B5EF4-FFF2-40B4-BE49-F238E27FC236}">
                <a16:creationId xmlns:a16="http://schemas.microsoft.com/office/drawing/2014/main" id="{71B7C570-B14D-4A19-B685-BD7E25307824}"/>
              </a:ext>
            </a:extLst>
          </p:cNvPr>
          <p:cNvGraphicFramePr>
            <a:graphicFrameLocks/>
          </p:cNvGraphicFramePr>
          <p:nvPr>
            <p:extLst>
              <p:ext uri="{D42A27DB-BD31-4B8C-83A1-F6EECF244321}">
                <p14:modId xmlns:p14="http://schemas.microsoft.com/office/powerpoint/2010/main" val="305524087"/>
              </p:ext>
            </p:extLst>
          </p:nvPr>
        </p:nvGraphicFramePr>
        <p:xfrm>
          <a:off x="755650" y="2122488"/>
          <a:ext cx="3257550" cy="2305052"/>
        </p:xfrm>
        <a:graphic>
          <a:graphicData uri="http://schemas.openxmlformats.org/drawingml/2006/table">
            <a:tbl>
              <a:tblPr firstRow="1" bandRow="1">
                <a:tableStyleId>{5C22544A-7EE6-4342-B048-85BDC9FD1C3A}</a:tableStyleId>
              </a:tblPr>
              <a:tblGrid>
                <a:gridCol w="1685911">
                  <a:extLst>
                    <a:ext uri="{9D8B030D-6E8A-4147-A177-3AD203B41FA5}">
                      <a16:colId xmlns:a16="http://schemas.microsoft.com/office/drawing/2014/main" val="20000"/>
                    </a:ext>
                  </a:extLst>
                </a:gridCol>
                <a:gridCol w="821539">
                  <a:extLst>
                    <a:ext uri="{9D8B030D-6E8A-4147-A177-3AD203B41FA5}">
                      <a16:colId xmlns:a16="http://schemas.microsoft.com/office/drawing/2014/main" val="20001"/>
                    </a:ext>
                  </a:extLst>
                </a:gridCol>
                <a:gridCol w="750100">
                  <a:extLst>
                    <a:ext uri="{9D8B030D-6E8A-4147-A177-3AD203B41FA5}">
                      <a16:colId xmlns:a16="http://schemas.microsoft.com/office/drawing/2014/main" val="20002"/>
                    </a:ext>
                  </a:extLst>
                </a:gridCol>
              </a:tblGrid>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卒業学校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成長等級</a:t>
                      </a:r>
                      <a:endParaRPr kumimoji="1" lang="en-US" altLang="ja-JP"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年齢</a:t>
                      </a: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0"/>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高　　　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18</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短大・専門学校</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20</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大　　　学</a:t>
                      </a:r>
                    </a:p>
                  </a:txBody>
                  <a:tcPr marT="45741" marB="45741" anchor="ctr">
                    <a:lnL w="9525"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41" marB="45741" anchor="ctr">
                    <a:lnL w="12700"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22</a:t>
                      </a:r>
                      <a:endParaRPr kumimoji="1" lang="ja-JP" altLang="en-US" sz="1200" b="0" dirty="0">
                        <a:solidFill>
                          <a:schemeClr val="bg2"/>
                        </a:solidFill>
                        <a:latin typeface="游ゴシック Medium" panose="020B0500000000000000" pitchFamily="50" charset="-128"/>
                        <a:ea typeface="游ゴシック Medium" panose="020B0500000000000000" pitchFamily="50" charset="-128"/>
                      </a:endParaRPr>
                    </a:p>
                  </a:txBody>
                  <a:tcPr marT="45741" marB="45741"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コンテンツ プレースホルダ 5">
            <a:extLst>
              <a:ext uri="{FF2B5EF4-FFF2-40B4-BE49-F238E27FC236}">
                <a16:creationId xmlns:a16="http://schemas.microsoft.com/office/drawing/2014/main" id="{427C5C9E-9069-4672-AAC4-655E62414DA0}"/>
              </a:ext>
            </a:extLst>
          </p:cNvPr>
          <p:cNvGraphicFramePr>
            <a:graphicFrameLocks/>
          </p:cNvGraphicFramePr>
          <p:nvPr>
            <p:extLst>
              <p:ext uri="{D42A27DB-BD31-4B8C-83A1-F6EECF244321}">
                <p14:modId xmlns:p14="http://schemas.microsoft.com/office/powerpoint/2010/main" val="4183375796"/>
              </p:ext>
            </p:extLst>
          </p:nvPr>
        </p:nvGraphicFramePr>
        <p:xfrm>
          <a:off x="4814888" y="2122488"/>
          <a:ext cx="3257550" cy="3457578"/>
        </p:xfrm>
        <a:graphic>
          <a:graphicData uri="http://schemas.openxmlformats.org/drawingml/2006/table">
            <a:tbl>
              <a:tblPr firstRow="1" bandRow="1">
                <a:tableStyleId>{5C22544A-7EE6-4342-B048-85BDC9FD1C3A}</a:tableStyleId>
              </a:tblPr>
              <a:tblGrid>
                <a:gridCol w="757215">
                  <a:extLst>
                    <a:ext uri="{9D8B030D-6E8A-4147-A177-3AD203B41FA5}">
                      <a16:colId xmlns:a16="http://schemas.microsoft.com/office/drawing/2014/main" val="20000"/>
                    </a:ext>
                  </a:extLst>
                </a:gridCol>
                <a:gridCol w="857258">
                  <a:extLst>
                    <a:ext uri="{9D8B030D-6E8A-4147-A177-3AD203B41FA5}">
                      <a16:colId xmlns:a16="http://schemas.microsoft.com/office/drawing/2014/main" val="20001"/>
                    </a:ext>
                  </a:extLst>
                </a:gridCol>
                <a:gridCol w="1643077">
                  <a:extLst>
                    <a:ext uri="{9D8B030D-6E8A-4147-A177-3AD203B41FA5}">
                      <a16:colId xmlns:a16="http://schemas.microsoft.com/office/drawing/2014/main" val="20002"/>
                    </a:ext>
                  </a:extLst>
                </a:gridCol>
              </a:tblGrid>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中　堅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5</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2"/>
                  </a:ext>
                </a:extLst>
              </a:tr>
              <a:tr h="576263">
                <a:tc rowSpan="3">
                  <a:txBody>
                    <a:bodyPr/>
                    <a:lstStyle/>
                    <a:p>
                      <a:pPr algn="ct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一　般　階　層</a:t>
                      </a:r>
                    </a:p>
                  </a:txBody>
                  <a:tcPr marT="45750" marB="45750" vert="eaVert"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solidFill>
                      <a:schemeClr val="accent1"/>
                    </a:solid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3</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60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3"/>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2</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点以上</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4"/>
                  </a:ext>
                </a:extLst>
              </a:tr>
              <a:tr h="576263">
                <a:tc vMerge="1">
                  <a:txBody>
                    <a:bodyPr/>
                    <a:lstStyle/>
                    <a:p>
                      <a:pPr algn="ctr"/>
                      <a:endParaRPr kumimoji="1" lang="ja-JP" altLang="en-US" sz="1200" b="0" dirty="0">
                        <a:solidFill>
                          <a:schemeClr val="bg2"/>
                        </a:solidFill>
                        <a:latin typeface="ＭＳ ゴシック" pitchFamily="49" charset="-128"/>
                        <a:ea typeface="ＭＳ ゴシック" pitchFamily="49" charset="-128"/>
                      </a:endParaRPr>
                    </a:p>
                  </a:txBody>
                  <a:tcPr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1</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等級</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noFill/>
                  </a:tcPr>
                </a:tc>
                <a:tc>
                  <a:txBody>
                    <a:bodyPr/>
                    <a:lstStyle/>
                    <a:p>
                      <a:pPr algn="ctr"/>
                      <a:r>
                        <a:rPr kumimoji="1" lang="en-US" altLang="ja-JP" sz="1200" b="0" dirty="0">
                          <a:solidFill>
                            <a:schemeClr val="bg2"/>
                          </a:solidFill>
                          <a:latin typeface="游ゴシック Medium" panose="020B0500000000000000" pitchFamily="50" charset="-128"/>
                          <a:ea typeface="游ゴシック Medium" panose="020B0500000000000000" pitchFamily="50" charset="-128"/>
                        </a:rPr>
                        <a:t>40</a:t>
                      </a:r>
                      <a:r>
                        <a:rPr kumimoji="1" lang="ja-JP" altLang="en-US" sz="1200" b="0" dirty="0">
                          <a:solidFill>
                            <a:schemeClr val="bg2"/>
                          </a:solidFill>
                          <a:latin typeface="游ゴシック Medium" panose="020B0500000000000000" pitchFamily="50" charset="-128"/>
                          <a:ea typeface="游ゴシック Medium" panose="020B0500000000000000" pitchFamily="50" charset="-128"/>
                        </a:rPr>
                        <a:t>点未満</a:t>
                      </a:r>
                    </a:p>
                  </a:txBody>
                  <a:tcPr marT="45750" marB="45750" anchor="ctr">
                    <a:lnL w="9525" cap="flat" cmpd="sng" algn="ctr">
                      <a:solidFill>
                        <a:schemeClr val="bg2"/>
                      </a:solidFill>
                      <a:prstDash val="solid"/>
                      <a:round/>
                      <a:headEnd type="none" w="med" len="med"/>
                      <a:tailEnd type="none" w="med" len="med"/>
                    </a:lnL>
                    <a:lnR w="9525" cap="flat" cmpd="sng" algn="ctr">
                      <a:solidFill>
                        <a:schemeClr val="bg2"/>
                      </a:solidFill>
                      <a:prstDash val="solid"/>
                      <a:round/>
                      <a:headEnd type="none" w="med" len="med"/>
                      <a:tailEnd type="none" w="med" len="med"/>
                    </a:lnR>
                    <a:lnT w="9525" cap="flat" cmpd="sng" algn="ctr">
                      <a:solidFill>
                        <a:schemeClr val="bg2"/>
                      </a:solidFill>
                      <a:prstDash val="solid"/>
                      <a:round/>
                      <a:headEnd type="none" w="med" len="med"/>
                      <a:tailEnd type="none" w="med" len="med"/>
                    </a:lnT>
                    <a:lnB w="9525"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20534" name="テキスト ボックス 7">
            <a:extLst>
              <a:ext uri="{FF2B5EF4-FFF2-40B4-BE49-F238E27FC236}">
                <a16:creationId xmlns:a16="http://schemas.microsoft.com/office/drawing/2014/main" id="{1A237B5B-99EB-4E02-AFF6-AE847817B623}"/>
              </a:ext>
            </a:extLst>
          </p:cNvPr>
          <p:cNvSpPr txBox="1">
            <a:spLocks noChangeArrowheads="1"/>
          </p:cNvSpPr>
          <p:nvPr/>
        </p:nvSpPr>
        <p:spPr bwMode="auto">
          <a:xfrm>
            <a:off x="500063" y="1765300"/>
            <a:ext cx="3214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新規学校卒業者格付け表　＞</a:t>
            </a:r>
          </a:p>
        </p:txBody>
      </p:sp>
      <p:sp>
        <p:nvSpPr>
          <p:cNvPr id="20535" name="テキスト ボックス 8">
            <a:extLst>
              <a:ext uri="{FF2B5EF4-FFF2-40B4-BE49-F238E27FC236}">
                <a16:creationId xmlns:a16="http://schemas.microsoft.com/office/drawing/2014/main" id="{24801F75-C863-4A8A-B8F1-917990303620}"/>
              </a:ext>
            </a:extLst>
          </p:cNvPr>
          <p:cNvSpPr txBox="1">
            <a:spLocks noChangeArrowheads="1"/>
          </p:cNvSpPr>
          <p:nvPr/>
        </p:nvSpPr>
        <p:spPr bwMode="auto">
          <a:xfrm>
            <a:off x="4572000" y="1765300"/>
            <a:ext cx="32146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algn="ctr" eaLnBrk="1" hangingPunct="1">
              <a:spcBef>
                <a:spcPct val="0"/>
              </a:spcBef>
              <a:buClrTx/>
              <a:buSzTx/>
              <a:buFontTx/>
              <a:buNone/>
            </a:pPr>
            <a:r>
              <a:rPr lang="ja-JP" altLang="en-US" sz="1400" dirty="0">
                <a:solidFill>
                  <a:schemeClr val="accent1">
                    <a:lumMod val="50000"/>
                  </a:schemeClr>
                </a:solidFill>
                <a:latin typeface="游ゴシック Medium" panose="020B0500000000000000" pitchFamily="50" charset="-128"/>
                <a:ea typeface="游ゴシック Medium" panose="020B0500000000000000" pitchFamily="50" charset="-128"/>
              </a:rPr>
              <a:t>＜　中途採用者仮格付け表　＞</a:t>
            </a:r>
          </a:p>
        </p:txBody>
      </p:sp>
      <p:sp>
        <p:nvSpPr>
          <p:cNvPr id="20536" name="テキスト ボックス 9">
            <a:extLst>
              <a:ext uri="{FF2B5EF4-FFF2-40B4-BE49-F238E27FC236}">
                <a16:creationId xmlns:a16="http://schemas.microsoft.com/office/drawing/2014/main" id="{649E9D2A-F52D-48AB-B161-6AA719D7E92F}"/>
              </a:ext>
            </a:extLst>
          </p:cNvPr>
          <p:cNvSpPr txBox="1">
            <a:spLocks noChangeArrowheads="1"/>
          </p:cNvSpPr>
          <p:nvPr/>
        </p:nvSpPr>
        <p:spPr bwMode="auto">
          <a:xfrm>
            <a:off x="4857750" y="5661025"/>
            <a:ext cx="32146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3C8C93"/>
              </a:buClr>
              <a:buSzPct val="100000"/>
              <a:buFont typeface="Wingdings" panose="05000000000000000000" pitchFamily="2" charset="2"/>
              <a:buChar char="l"/>
              <a:defRPr kumimoji="1" sz="2600">
                <a:solidFill>
                  <a:schemeClr val="tx1"/>
                </a:solidFill>
                <a:latin typeface="HGP平成丸ｺﾞｼｯｸ体W4" panose="020F0500000000000000" pitchFamily="50" charset="-128"/>
                <a:ea typeface="HGP平成丸ｺﾞｼｯｸ体W4" panose="020F0500000000000000" pitchFamily="50" charset="-128"/>
              </a:defRPr>
            </a:lvl1pPr>
            <a:lvl2pPr marL="742950" indent="-285750">
              <a:spcBef>
                <a:spcPct val="20000"/>
              </a:spcBef>
              <a:buClr>
                <a:srgbClr val="3C8C93"/>
              </a:buClr>
              <a:buSzPct val="100000"/>
              <a:buFont typeface="Wingdings" panose="05000000000000000000" pitchFamily="2" charset="2"/>
              <a:buChar char="l"/>
              <a:defRPr kumimoji="1" sz="2200">
                <a:solidFill>
                  <a:schemeClr val="tx1"/>
                </a:solidFill>
                <a:latin typeface="HGP平成丸ｺﾞｼｯｸ体W4" panose="020F0500000000000000" pitchFamily="50" charset="-128"/>
                <a:ea typeface="HGP平成丸ｺﾞｼｯｸ体W4" panose="020F0500000000000000" pitchFamily="50" charset="-128"/>
              </a:defRPr>
            </a:lvl2pPr>
            <a:lvl3pPr marL="1143000" indent="-228600">
              <a:spcBef>
                <a:spcPct val="20000"/>
              </a:spcBef>
              <a:buClr>
                <a:srgbClr val="3C8C93"/>
              </a:buClr>
              <a:buSzPct val="100000"/>
              <a:buFont typeface="ヒラギノ角ゴ Pro W6"/>
              <a:buAutoNum type="circleNumDbPlain"/>
              <a:defRPr kumimoji="1" sz="2000">
                <a:solidFill>
                  <a:schemeClr val="tx1"/>
                </a:solidFill>
                <a:latin typeface="HGP平成丸ｺﾞｼｯｸ体W4" panose="020F0500000000000000" pitchFamily="50" charset="-128"/>
                <a:ea typeface="HGP平成丸ｺﾞｼｯｸ体W4" panose="020F0500000000000000" pitchFamily="50" charset="-128"/>
              </a:defRPr>
            </a:lvl3pPr>
            <a:lvl4pPr marL="16002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4pPr>
            <a:lvl5pPr marL="2057400" indent="-228600">
              <a:spcBef>
                <a:spcPct val="20000"/>
              </a:spcBef>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5pPr>
            <a:lvl6pPr marL="25146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6pPr>
            <a:lvl7pPr marL="29718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7pPr>
            <a:lvl8pPr marL="34290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8pPr>
            <a:lvl9pPr marL="3886200" indent="-228600" eaLnBrk="0" fontAlgn="base" hangingPunct="0">
              <a:spcBef>
                <a:spcPct val="20000"/>
              </a:spcBef>
              <a:spcAft>
                <a:spcPct val="0"/>
              </a:spcAft>
              <a:buClr>
                <a:srgbClr val="3C8C93"/>
              </a:buClr>
              <a:buSzPct val="100000"/>
              <a:buFont typeface="Wingdings" panose="05000000000000000000" pitchFamily="2" charset="2"/>
              <a:buChar char="l"/>
              <a:defRPr kumimoji="1">
                <a:solidFill>
                  <a:schemeClr val="tx1"/>
                </a:solidFill>
                <a:latin typeface="HGP平成丸ｺﾞｼｯｸ体W4" panose="020F0500000000000000" pitchFamily="50" charset="-128"/>
                <a:ea typeface="HGP平成丸ｺﾞｼｯｸ体W4" panose="020F0500000000000000" pitchFamily="50" charset="-128"/>
              </a:defRPr>
            </a:lvl9pPr>
          </a:lstStyle>
          <a:p>
            <a:pPr eaLnBrk="1" hangingPunct="1">
              <a:spcBef>
                <a:spcPct val="0"/>
              </a:spcBef>
              <a:buClrTx/>
              <a:buSzTx/>
              <a:buFontTx/>
              <a:buNone/>
            </a:pPr>
            <a:r>
              <a:rPr lang="en-US" altLang="ja-JP" sz="1100" dirty="0">
                <a:solidFill>
                  <a:schemeClr val="accent1">
                    <a:lumMod val="50000"/>
                  </a:schemeClr>
                </a:solidFill>
                <a:latin typeface="游ゴシック Medium" panose="020B0500000000000000" pitchFamily="50" charset="-128"/>
                <a:ea typeface="游ゴシック Medium" panose="020B0500000000000000" pitchFamily="50" charset="-128"/>
              </a:rPr>
              <a:t>※</a:t>
            </a:r>
            <a:r>
              <a:rPr lang="ja-JP" altLang="en-US" sz="1100" dirty="0">
                <a:solidFill>
                  <a:schemeClr val="accent1">
                    <a:lumMod val="50000"/>
                  </a:schemeClr>
                </a:solidFill>
                <a:latin typeface="游ゴシック Medium" panose="020B0500000000000000" pitchFamily="50" charset="-128"/>
                <a:ea typeface="游ゴシック Medium" panose="020B0500000000000000" pitchFamily="50" charset="-128"/>
              </a:rPr>
              <a:t>自己評価による仮格付け</a:t>
            </a:r>
          </a:p>
        </p:txBody>
      </p:sp>
      <p:sp>
        <p:nvSpPr>
          <p:cNvPr id="12" name="テキスト ボックス 6">
            <a:extLst>
              <a:ext uri="{FF2B5EF4-FFF2-40B4-BE49-F238E27FC236}">
                <a16:creationId xmlns:a16="http://schemas.microsoft.com/office/drawing/2014/main" id="{5B6D5139-8690-4FA4-AC1D-EDD11292E409}"/>
              </a:ext>
            </a:extLst>
          </p:cNvPr>
          <p:cNvSpPr txBox="1">
            <a:spLocks noChangeArrowheads="1"/>
          </p:cNvSpPr>
          <p:nvPr/>
        </p:nvSpPr>
        <p:spPr bwMode="auto">
          <a:xfrm>
            <a:off x="5533504" y="0"/>
            <a:ext cx="3610496" cy="276999"/>
          </a:xfrm>
          <a:prstGeom prst="rect">
            <a:avLst/>
          </a:prstGeom>
          <a:solidFill>
            <a:srgbClr val="FFFF99"/>
          </a:solidFill>
          <a:ln>
            <a:solidFill>
              <a:schemeClr val="accent1">
                <a:lumMod val="50000"/>
              </a:schemeClr>
            </a:solidFill>
          </a:ln>
        </p:spPr>
        <p:txBody>
          <a:bodyPr wrap="square">
            <a:spAutoFit/>
          </a:bodyPr>
          <a:lstStyle>
            <a:lvl1pPr eaLnBrk="0" hangingPunct="0">
              <a:spcBef>
                <a:spcPct val="20000"/>
              </a:spcBef>
              <a:buClr>
                <a:srgbClr val="3C8C93"/>
              </a:buClr>
              <a:buSzPct val="100000"/>
              <a:buFont typeface="Wingdings" pitchFamily="2" charset="2"/>
              <a:defRPr kumimoji="1" sz="14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rgbClr val="3C8C93"/>
              </a:buClr>
              <a:buSzPct val="100000"/>
              <a:buFont typeface="Wingdings" pitchFamily="2" charset="2"/>
              <a:buChar char="l"/>
              <a:defRPr kumimoji="1" sz="2200">
                <a:solidFill>
                  <a:schemeClr val="tx1"/>
                </a:solidFill>
                <a:latin typeface="HGP平成丸ｺﾞｼｯｸ体W4" pitchFamily="50" charset="-128"/>
                <a:ea typeface="HGP平成丸ｺﾞｼｯｸ体W4" pitchFamily="50" charset="-128"/>
                <a:cs typeface="メイリオ" pitchFamily="50" charset="-128"/>
              </a:defRPr>
            </a:lvl2pPr>
            <a:lvl3pPr marL="1371600" indent="-457200" eaLnBrk="0" hangingPunct="0">
              <a:spcBef>
                <a:spcPct val="20000"/>
              </a:spcBef>
              <a:buClr>
                <a:srgbClr val="3C8C93"/>
              </a:buClr>
              <a:buSzPct val="100000"/>
              <a:buFont typeface="ヒラギノ角ゴ Pro W6"/>
              <a:buAutoNum type="circleNumDbPlain"/>
              <a:defRPr kumimoji="1" sz="2000">
                <a:solidFill>
                  <a:schemeClr val="tx1"/>
                </a:solidFill>
                <a:latin typeface="HGP平成丸ｺﾞｼｯｸ体W4" pitchFamily="50" charset="-128"/>
                <a:ea typeface="HGP平成丸ｺﾞｼｯｸ体W4" pitchFamily="50" charset="-128"/>
                <a:cs typeface="メイリオ" pitchFamily="50" charset="-128"/>
              </a:defRPr>
            </a:lvl3pPr>
            <a:lvl4pPr marL="16002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4pPr>
            <a:lvl5pPr marL="2057400" indent="-228600" eaLnBrk="0" hangingPunct="0">
              <a:spcBef>
                <a:spcPct val="20000"/>
              </a:spcBef>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5pPr>
            <a:lvl6pPr marL="25146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6pPr>
            <a:lvl7pPr marL="29718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7pPr>
            <a:lvl8pPr marL="34290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8pPr>
            <a:lvl9pPr marL="3886200" indent="-228600" eaLnBrk="0" fontAlgn="base" hangingPunct="0">
              <a:spcBef>
                <a:spcPct val="20000"/>
              </a:spcBef>
              <a:spcAft>
                <a:spcPct val="0"/>
              </a:spcAft>
              <a:buClr>
                <a:srgbClr val="3C8C93"/>
              </a:buClr>
              <a:buSzPct val="100000"/>
              <a:buFont typeface="Wingdings" pitchFamily="2" charset="2"/>
              <a:buChar char="l"/>
              <a:defRPr kumimoji="1">
                <a:solidFill>
                  <a:schemeClr val="tx1"/>
                </a:solidFill>
                <a:latin typeface="HGP平成丸ｺﾞｼｯｸ体W4" pitchFamily="50" charset="-128"/>
                <a:ea typeface="HGP平成丸ｺﾞｼｯｸ体W4" pitchFamily="50" charset="-128"/>
                <a:cs typeface="メイリオ" pitchFamily="50" charset="-128"/>
              </a:defRPr>
            </a:lvl9pPr>
          </a:lstStyle>
          <a:p>
            <a:pPr marL="285750" indent="-285750" eaLnBrk="1" hangingPunct="1">
              <a:spcBef>
                <a:spcPct val="0"/>
              </a:spcBef>
              <a:buClrTx/>
              <a:buSzTx/>
              <a:buFont typeface="HGS平成丸ｺﾞｼｯｸ体W4" panose="020F0500000000000000" pitchFamily="50" charset="-128"/>
              <a:buChar char="※"/>
            </a:pPr>
            <a:r>
              <a:rPr lang="ja-JP" altLang="en-US" sz="1200" dirty="0">
                <a:solidFill>
                  <a:schemeClr val="accent1">
                    <a:lumMod val="50000"/>
                  </a:schemeClr>
                </a:solidFill>
                <a:latin typeface="游ゴシック" panose="020B0400000000000000" pitchFamily="50" charset="-128"/>
                <a:ea typeface="游ゴシック" panose="020B0400000000000000" pitchFamily="50" charset="-128"/>
              </a:rPr>
              <a:t>御社のものに変更してください</a:t>
            </a:r>
            <a:endParaRPr lang="en-US" altLang="ja-JP" sz="1200" dirty="0">
              <a:solidFill>
                <a:schemeClr val="accent1">
                  <a:lumMod val="50000"/>
                </a:schemeClr>
              </a:solidFill>
              <a:latin typeface="游ゴシック" panose="020B0400000000000000" pitchFamily="50" charset="-128"/>
              <a:ea typeface="游ゴシック" panose="020B0400000000000000" pitchFamily="50" charset="-128"/>
            </a:endParaRPr>
          </a:p>
        </p:txBody>
      </p:sp>
      <p:sp>
        <p:nvSpPr>
          <p:cNvPr id="13" name="フッター プレースホルダー 3">
            <a:extLst>
              <a:ext uri="{FF2B5EF4-FFF2-40B4-BE49-F238E27FC236}">
                <a16:creationId xmlns:a16="http://schemas.microsoft.com/office/drawing/2014/main" id="{6017CD43-B03C-4388-B195-E9E9494A7569}"/>
              </a:ext>
            </a:extLst>
          </p:cNvPr>
          <p:cNvSpPr>
            <a:spLocks noGrp="1"/>
          </p:cNvSpPr>
          <p:nvPr>
            <p:ph type="ftr" sz="quarter" idx="11"/>
          </p:nvPr>
        </p:nvSpPr>
        <p:spPr>
          <a:xfrm>
            <a:off x="1258888" y="6524625"/>
            <a:ext cx="6848475" cy="333375"/>
          </a:xfrm>
        </p:spPr>
        <p:txBody>
          <a:bodyPr/>
          <a:lstStyle/>
          <a:p>
            <a:pPr>
              <a:defRPr/>
            </a:pPr>
            <a:r>
              <a:rPr lang="en-US" altLang="ja-JP"/>
              <a:t>Copyright 2025 ENTOENTO Co. Ltd. All Rights Reserved.</a:t>
            </a:r>
            <a:endParaRPr lang="ja-JP" altLang="en-US" dirty="0"/>
          </a:p>
        </p:txBody>
      </p:sp>
      <p:sp>
        <p:nvSpPr>
          <p:cNvPr id="2" name="スライド番号プレースホルダー 1">
            <a:extLst>
              <a:ext uri="{FF2B5EF4-FFF2-40B4-BE49-F238E27FC236}">
                <a16:creationId xmlns:a16="http://schemas.microsoft.com/office/drawing/2014/main" id="{103227CB-F13E-B9FA-51BC-2D1E9F6AD6C5}"/>
              </a:ext>
            </a:extLst>
          </p:cNvPr>
          <p:cNvSpPr>
            <a:spLocks noGrp="1"/>
          </p:cNvSpPr>
          <p:nvPr>
            <p:ph type="sldNum" sz="quarter" idx="12"/>
          </p:nvPr>
        </p:nvSpPr>
        <p:spPr/>
        <p:txBody>
          <a:bodyPr/>
          <a:lstStyle/>
          <a:p>
            <a:pPr>
              <a:defRPr/>
            </a:pPr>
            <a:fld id="{9220612B-C628-4C50-B197-07DF79448337}" type="slidenum">
              <a:rPr lang="ja-JP" altLang="en-US" smtClean="0"/>
              <a:pPr>
                <a:defRPr/>
              </a:pPr>
              <a:t>8</a:t>
            </a:fld>
            <a:endParaRPr lang="ja-JP" altLang="en-US"/>
          </a:p>
        </p:txBody>
      </p:sp>
    </p:spTree>
  </p:cSld>
  <p:clrMapOvr>
    <a:masterClrMapping/>
  </p:clrMapOvr>
</p:sld>
</file>

<file path=ppt/theme/theme1.xml><?xml version="1.0" encoding="utf-8"?>
<a:theme xmlns:a="http://schemas.openxmlformats.org/drawingml/2006/main" name="海風味">
  <a:themeElements>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テーマ">
      <a:majorFont>
        <a:latin typeface="Arial"/>
        <a:ea typeface="ヒラギノ角ゴ Pro W6"/>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テーマ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テーマ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テーマ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テーマ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テーマ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テーマ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テーマ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テーマ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●entoentoビジネスマン</Template>
  <TotalTime>2049</TotalTime>
  <Words>4215</Words>
  <Application>Microsoft Office PowerPoint</Application>
  <PresentationFormat>画面に合わせる (4:3)</PresentationFormat>
  <Paragraphs>1750</Paragraphs>
  <Slides>24</Slides>
  <Notes>2</Notes>
  <HiddenSlides>0</HiddenSlides>
  <MMClips>0</MMClips>
  <ScaleCrop>false</ScaleCrop>
  <HeadingPairs>
    <vt:vector size="8" baseType="variant">
      <vt:variant>
        <vt:lpstr>使用されているフォント</vt:lpstr>
      </vt:variant>
      <vt:variant>
        <vt:i4>12</vt:i4>
      </vt:variant>
      <vt:variant>
        <vt:lpstr>テーマ</vt:lpstr>
      </vt:variant>
      <vt:variant>
        <vt:i4>1</vt:i4>
      </vt:variant>
      <vt:variant>
        <vt:lpstr>埋め込まれた OLE サーバー</vt:lpstr>
      </vt:variant>
      <vt:variant>
        <vt:i4>1</vt:i4>
      </vt:variant>
      <vt:variant>
        <vt:lpstr>スライド タイトル</vt:lpstr>
      </vt:variant>
      <vt:variant>
        <vt:i4>24</vt:i4>
      </vt:variant>
    </vt:vector>
  </HeadingPairs>
  <TitlesOfParts>
    <vt:vector size="38" baseType="lpstr">
      <vt:lpstr>BIZ UDゴシック</vt:lpstr>
      <vt:lpstr>HGP平成丸ｺﾞｼｯｸ体W8</vt:lpstr>
      <vt:lpstr>HGSｺﾞｼｯｸE</vt:lpstr>
      <vt:lpstr>HGS平成丸ｺﾞｼｯｸ体W4</vt:lpstr>
      <vt:lpstr>ＭＳ ゴシック</vt:lpstr>
      <vt:lpstr>ヒラギノ角ゴ Pro W6</vt:lpstr>
      <vt:lpstr>游ゴシック</vt:lpstr>
      <vt:lpstr>游ゴシック Medium</vt:lpstr>
      <vt:lpstr>Arial</vt:lpstr>
      <vt:lpstr>Calibri</vt:lpstr>
      <vt:lpstr>Century Gothic</vt:lpstr>
      <vt:lpstr>Wingdings</vt:lpstr>
      <vt:lpstr>海風味</vt:lpstr>
      <vt:lpstr>Microsoft Excel 97-2003 ワークシート</vt:lpstr>
      <vt:lpstr>○○式人事制度</vt:lpstr>
      <vt:lpstr>目次</vt:lpstr>
      <vt:lpstr>１．新人事制度の特徴</vt:lpstr>
      <vt:lpstr>２．人事制度について</vt:lpstr>
      <vt:lpstr>３．成長支援制度について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４．ステップアップ制度について</vt:lpstr>
      <vt:lpstr>５．賃金制度について</vt:lpstr>
      <vt:lpstr>５．賃金制度について</vt:lpstr>
      <vt:lpstr>５．賃金制度について</vt:lpstr>
      <vt:lpstr>５．賃金制度について</vt:lpstr>
      <vt:lpstr>５．賃金制度について</vt:lpstr>
      <vt:lpstr>５．賃金制度について</vt:lpstr>
      <vt:lpstr>６．成長結果と処遇について</vt:lpstr>
      <vt:lpstr>６．成長結果と処遇について</vt:lpstr>
      <vt:lpstr>６．成長結果と処遇について</vt:lpstr>
      <vt:lpstr>６．成長結果と処遇について</vt:lpstr>
      <vt:lpstr>６．成長結果と処遇について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発表資料事例（ステップアップ制度・賃金制度・教育制度）</dc:title>
  <dc:creator>ENTOENTO</dc:creator>
  <cp:lastModifiedBy>ENTOENTO</cp:lastModifiedBy>
  <cp:revision>151</cp:revision>
  <cp:lastPrinted>2025-01-09T02:27:22Z</cp:lastPrinted>
  <dcterms:created xsi:type="dcterms:W3CDTF">2014-01-20T01:51:00Z</dcterms:created>
  <dcterms:modified xsi:type="dcterms:W3CDTF">2025-01-09T02:27:36Z</dcterms:modified>
</cp:coreProperties>
</file>